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handoutMasterIdLst>
    <p:handoutMasterId r:id="rId26"/>
  </p:handoutMasterIdLst>
  <p:sldIdLst>
    <p:sldId id="277" r:id="rId2"/>
    <p:sldId id="278" r:id="rId3"/>
    <p:sldId id="256" r:id="rId4"/>
    <p:sldId id="260" r:id="rId5"/>
    <p:sldId id="259" r:id="rId6"/>
    <p:sldId id="258" r:id="rId7"/>
    <p:sldId id="279" r:id="rId8"/>
    <p:sldId id="257" r:id="rId9"/>
    <p:sldId id="261" r:id="rId10"/>
    <p:sldId id="280" r:id="rId11"/>
    <p:sldId id="281" r:id="rId12"/>
    <p:sldId id="282" r:id="rId13"/>
    <p:sldId id="283" r:id="rId14"/>
    <p:sldId id="284" r:id="rId15"/>
    <p:sldId id="289" r:id="rId16"/>
    <p:sldId id="286" r:id="rId17"/>
    <p:sldId id="285" r:id="rId18"/>
    <p:sldId id="269" r:id="rId19"/>
    <p:sldId id="270" r:id="rId20"/>
    <p:sldId id="272" r:id="rId21"/>
    <p:sldId id="271" r:id="rId22"/>
    <p:sldId id="275" r:id="rId23"/>
    <p:sldId id="276"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06" autoAdjust="0"/>
  </p:normalViewPr>
  <p:slideViewPr>
    <p:cSldViewPr>
      <p:cViewPr varScale="1">
        <p:scale>
          <a:sx n="66" d="100"/>
          <a:sy n="66" d="100"/>
        </p:scale>
        <p:origin x="1771"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B4605F-4A56-4FE0-9E71-8904A5E79999}" type="datetimeFigureOut">
              <a:rPr lang="tr-TR" smtClean="0"/>
              <a:t>9.08.2021</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2ABE8D-0AEC-4AB3-9E16-BA36B27DEEEE}" type="slidenum">
              <a:rPr lang="tr-TR" smtClean="0"/>
              <a:t>‹#›</a:t>
            </a:fld>
            <a:endParaRPr lang="tr-TR"/>
          </a:p>
        </p:txBody>
      </p:sp>
    </p:spTree>
    <p:extLst>
      <p:ext uri="{BB962C8B-B14F-4D97-AF65-F5344CB8AC3E}">
        <p14:creationId xmlns:p14="http://schemas.microsoft.com/office/powerpoint/2010/main" val="2314737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05FF0C-BB40-4D64-82C2-5DB2027325F2}" type="datetimeFigureOut">
              <a:rPr lang="tr-TR" smtClean="0"/>
              <a:t>9.08.2021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5BB31-8021-4588-9057-26B74888B74C}" type="slidenum">
              <a:rPr lang="tr-TR" smtClean="0"/>
              <a:t>‹#›</a:t>
            </a:fld>
            <a:endParaRPr lang="tr-TR"/>
          </a:p>
        </p:txBody>
      </p:sp>
    </p:spTree>
    <p:extLst>
      <p:ext uri="{BB962C8B-B14F-4D97-AF65-F5344CB8AC3E}">
        <p14:creationId xmlns:p14="http://schemas.microsoft.com/office/powerpoint/2010/main" val="39766382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2B5BB31-8021-4588-9057-26B74888B74C}" type="slidenum">
              <a:rPr lang="tr-TR" smtClean="0"/>
              <a:t>1</a:t>
            </a:fld>
            <a:endParaRPr lang="tr-TR"/>
          </a:p>
        </p:txBody>
      </p:sp>
    </p:spTree>
    <p:extLst>
      <p:ext uri="{BB962C8B-B14F-4D97-AF65-F5344CB8AC3E}">
        <p14:creationId xmlns:p14="http://schemas.microsoft.com/office/powerpoint/2010/main" val="2242701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B5BB31-8021-4588-9057-26B74888B74C}" type="slidenum">
              <a:rPr lang="tr-TR" smtClean="0"/>
              <a:t>18</a:t>
            </a:fld>
            <a:endParaRPr lang="tr-TR"/>
          </a:p>
        </p:txBody>
      </p:sp>
    </p:spTree>
    <p:extLst>
      <p:ext uri="{BB962C8B-B14F-4D97-AF65-F5344CB8AC3E}">
        <p14:creationId xmlns:p14="http://schemas.microsoft.com/office/powerpoint/2010/main" val="2792315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2B5BB31-8021-4588-9057-26B74888B74C}" type="slidenum">
              <a:rPr lang="tr-TR" smtClean="0"/>
              <a:t>19</a:t>
            </a:fld>
            <a:endParaRPr lang="tr-TR"/>
          </a:p>
        </p:txBody>
      </p:sp>
    </p:spTree>
    <p:extLst>
      <p:ext uri="{BB962C8B-B14F-4D97-AF65-F5344CB8AC3E}">
        <p14:creationId xmlns:p14="http://schemas.microsoft.com/office/powerpoint/2010/main" val="1781564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2B5BB31-8021-4588-9057-26B74888B74C}" type="slidenum">
              <a:rPr lang="tr-TR" smtClean="0"/>
              <a:t>23</a:t>
            </a:fld>
            <a:endParaRPr lang="tr-TR"/>
          </a:p>
        </p:txBody>
      </p:sp>
    </p:spTree>
    <p:extLst>
      <p:ext uri="{BB962C8B-B14F-4D97-AF65-F5344CB8AC3E}">
        <p14:creationId xmlns:p14="http://schemas.microsoft.com/office/powerpoint/2010/main" val="380019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2B5BB31-8021-4588-9057-26B74888B74C}" type="slidenum">
              <a:rPr lang="tr-TR" smtClean="0"/>
              <a:t>2</a:t>
            </a:fld>
            <a:endParaRPr lang="tr-TR"/>
          </a:p>
        </p:txBody>
      </p:sp>
    </p:spTree>
    <p:extLst>
      <p:ext uri="{BB962C8B-B14F-4D97-AF65-F5344CB8AC3E}">
        <p14:creationId xmlns:p14="http://schemas.microsoft.com/office/powerpoint/2010/main" val="264942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2B5BB31-8021-4588-9057-26B74888B74C}" type="slidenum">
              <a:rPr lang="tr-TR" smtClean="0"/>
              <a:t>3</a:t>
            </a:fld>
            <a:endParaRPr lang="tr-TR"/>
          </a:p>
        </p:txBody>
      </p:sp>
    </p:spTree>
    <p:extLst>
      <p:ext uri="{BB962C8B-B14F-4D97-AF65-F5344CB8AC3E}">
        <p14:creationId xmlns:p14="http://schemas.microsoft.com/office/powerpoint/2010/main" val="238297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2B5BB31-8021-4588-9057-26B74888B74C}" type="slidenum">
              <a:rPr lang="tr-TR" smtClean="0"/>
              <a:t>5</a:t>
            </a:fld>
            <a:endParaRPr lang="tr-TR"/>
          </a:p>
        </p:txBody>
      </p:sp>
    </p:spTree>
    <p:extLst>
      <p:ext uri="{BB962C8B-B14F-4D97-AF65-F5344CB8AC3E}">
        <p14:creationId xmlns:p14="http://schemas.microsoft.com/office/powerpoint/2010/main" val="314165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2B5BB31-8021-4588-9057-26B74888B74C}" type="slidenum">
              <a:rPr lang="tr-TR" smtClean="0"/>
              <a:t>9</a:t>
            </a:fld>
            <a:endParaRPr lang="tr-TR"/>
          </a:p>
        </p:txBody>
      </p:sp>
    </p:spTree>
    <p:extLst>
      <p:ext uri="{BB962C8B-B14F-4D97-AF65-F5344CB8AC3E}">
        <p14:creationId xmlns:p14="http://schemas.microsoft.com/office/powerpoint/2010/main" val="1985202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2B5BB31-8021-4588-9057-26B74888B74C}" type="slidenum">
              <a:rPr lang="tr-TR" smtClean="0"/>
              <a:t>12</a:t>
            </a:fld>
            <a:endParaRPr lang="tr-TR"/>
          </a:p>
        </p:txBody>
      </p:sp>
    </p:spTree>
    <p:extLst>
      <p:ext uri="{BB962C8B-B14F-4D97-AF65-F5344CB8AC3E}">
        <p14:creationId xmlns:p14="http://schemas.microsoft.com/office/powerpoint/2010/main" val="123200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B5BB31-8021-4588-9057-26B74888B74C}" type="slidenum">
              <a:rPr lang="tr-TR" smtClean="0"/>
              <a:t>14</a:t>
            </a:fld>
            <a:endParaRPr lang="tr-TR"/>
          </a:p>
        </p:txBody>
      </p:sp>
    </p:spTree>
    <p:extLst>
      <p:ext uri="{BB962C8B-B14F-4D97-AF65-F5344CB8AC3E}">
        <p14:creationId xmlns:p14="http://schemas.microsoft.com/office/powerpoint/2010/main" val="3662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B5BB31-8021-4588-9057-26B74888B74C}" type="slidenum">
              <a:rPr lang="tr-TR" smtClean="0"/>
              <a:t>16</a:t>
            </a:fld>
            <a:endParaRPr lang="tr-TR"/>
          </a:p>
        </p:txBody>
      </p:sp>
    </p:spTree>
    <p:extLst>
      <p:ext uri="{BB962C8B-B14F-4D97-AF65-F5344CB8AC3E}">
        <p14:creationId xmlns:p14="http://schemas.microsoft.com/office/powerpoint/2010/main" val="36622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B5BB31-8021-4588-9057-26B74888B74C}" type="slidenum">
              <a:rPr lang="tr-TR" smtClean="0"/>
              <a:t>17</a:t>
            </a:fld>
            <a:endParaRPr lang="tr-TR"/>
          </a:p>
        </p:txBody>
      </p:sp>
    </p:spTree>
    <p:extLst>
      <p:ext uri="{BB962C8B-B14F-4D97-AF65-F5344CB8AC3E}">
        <p14:creationId xmlns:p14="http://schemas.microsoft.com/office/powerpoint/2010/main" val="3662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r>
              <a:rPr lang="tr-TR"/>
              <a:t>21.09.2017</a:t>
            </a: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65192-25BC-46F3-AE93-4F259B012909}"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r>
              <a:rPr lang="tr-TR"/>
              <a:t>21.09.2017</a:t>
            </a: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65192-25BC-46F3-AE93-4F259B01290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tr-TR"/>
              <a:t>21.09.2017</a:t>
            </a: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65192-25BC-46F3-AE93-4F259B012909}"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r>
              <a:rPr lang="tr-TR"/>
              <a:t>21.09.2017</a:t>
            </a: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65192-25BC-46F3-AE93-4F259B012909}" type="slidenum">
              <a:rPr lang="tr-TR" smtClean="0"/>
              <a:t>‹#›</a:t>
            </a:fld>
            <a:endParaRPr lang="tr-TR"/>
          </a:p>
        </p:txBody>
      </p:sp>
      <p:sp>
        <p:nvSpPr>
          <p:cNvPr id="7" name="Title 6"/>
          <p:cNvSpPr>
            <a:spLocks noGrp="1"/>
          </p:cNvSpPr>
          <p:nvPr>
            <p:ph type="title"/>
          </p:nvPr>
        </p:nvSpPr>
        <p:spPr/>
        <p:txBody>
          <a:bodyPr/>
          <a:lstStyle/>
          <a:p>
            <a:r>
              <a:rPr lang="tr-TR"/>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r>
              <a:rPr lang="tr-TR"/>
              <a:t>21.09.2017</a:t>
            </a: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65192-25BC-46F3-AE93-4F259B012909}"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r>
              <a:rPr lang="tr-TR"/>
              <a:t>21.09.2017</a:t>
            </a: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965192-25BC-46F3-AE93-4F259B012909}"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r>
              <a:rPr lang="tr-TR"/>
              <a:t>21.09.2017</a:t>
            </a: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965192-25BC-46F3-AE93-4F259B012909}"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r>
              <a:rPr lang="tr-TR"/>
              <a:t>21.09.2017</a:t>
            </a: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965192-25BC-46F3-AE93-4F259B012909}"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r>
              <a:rPr lang="tr-TR"/>
              <a:t>21.09.2017</a:t>
            </a: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0965192-25BC-46F3-AE93-4F259B01290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tr-TR"/>
              <a:t>21.09.2017</a:t>
            </a: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965192-25BC-46F3-AE93-4F259B012909}"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r>
              <a:rPr lang="tr-TR"/>
              <a:t>21.09.2017</a:t>
            </a: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965192-25BC-46F3-AE93-4F259B012909}"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r>
              <a:rPr lang="tr-TR"/>
              <a:t>21.09.2017</a:t>
            </a: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0965192-25BC-46F3-AE93-4F259B012909}"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mailto:mail@aleviocagi.org" TargetMode="Externa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sp>
        <p:nvSpPr>
          <p:cNvPr id="3" name="Alt Başlık 2"/>
          <p:cNvSpPr>
            <a:spLocks noGrp="1"/>
          </p:cNvSpPr>
          <p:nvPr>
            <p:ph type="subTitle" idx="1"/>
          </p:nvPr>
        </p:nvSpPr>
        <p:spPr>
          <a:xfrm>
            <a:off x="2769568" y="3246204"/>
            <a:ext cx="5688632" cy="3245911"/>
          </a:xfrm>
        </p:spPr>
        <p:txBody>
          <a:bodyPr>
            <a:noAutofit/>
          </a:bodyPr>
          <a:lstStyle/>
          <a:p>
            <a:pPr algn="l"/>
            <a:r>
              <a:rPr lang="tr-TR" sz="2800" b="1" i="1" dirty="0">
                <a:solidFill>
                  <a:schemeClr val="tx1"/>
                </a:solidFill>
              </a:rPr>
              <a:t>Hüseyn-i Kerbelâ’dır Şah-ı Mâna</a:t>
            </a:r>
          </a:p>
          <a:p>
            <a:pPr algn="l"/>
            <a:r>
              <a:rPr lang="tr-TR" sz="2800" b="1" i="1" dirty="0">
                <a:solidFill>
                  <a:schemeClr val="tx1"/>
                </a:solidFill>
              </a:rPr>
              <a:t>Ona münkir olanlar kafir oldı</a:t>
            </a:r>
          </a:p>
          <a:p>
            <a:pPr algn="l"/>
            <a:r>
              <a:rPr lang="tr-TR" sz="2800" b="1" i="1" dirty="0">
                <a:solidFill>
                  <a:schemeClr val="tx1"/>
                </a:solidFill>
              </a:rPr>
              <a:t>Şah-ı Hak deyüben girdik bu yola</a:t>
            </a:r>
          </a:p>
          <a:p>
            <a:pPr algn="l"/>
            <a:r>
              <a:rPr lang="tr-TR" sz="2800" b="1" i="1" dirty="0">
                <a:solidFill>
                  <a:schemeClr val="tx1"/>
                </a:solidFill>
              </a:rPr>
              <a:t>Hüseynîyiz bugün devranımızdır </a:t>
            </a:r>
            <a:r>
              <a:rPr lang="tr-TR" sz="2800" i="1" dirty="0"/>
              <a:t> </a:t>
            </a:r>
          </a:p>
          <a:p>
            <a:pPr algn="l"/>
            <a:endParaRPr lang="tr-TR" sz="2800" dirty="0"/>
          </a:p>
          <a:p>
            <a:r>
              <a:rPr lang="tr-TR" sz="2800" dirty="0"/>
              <a:t>                                   </a:t>
            </a:r>
            <a:r>
              <a:rPr lang="tr-TR" sz="2800" b="1" dirty="0">
                <a:solidFill>
                  <a:schemeClr val="tx1"/>
                </a:solidFill>
              </a:rPr>
              <a:t>ŞAH HATAİ</a:t>
            </a: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755576" y="1230996"/>
            <a:ext cx="7772400" cy="2185214"/>
          </a:xfrm>
          <a:prstGeom prst="rect">
            <a:avLst/>
          </a:prstGeom>
        </p:spPr>
        <p:txBody>
          <a:bodyPr wrap="square">
            <a:spAutoFit/>
          </a:bodyPr>
          <a:lstStyle/>
          <a:p>
            <a:r>
              <a:rPr lang="tr-TR" b="1" dirty="0"/>
              <a:t>                   MİLADÎ   9.Ağustos.2021   -   HİCRÎ - 1.Muharrem.1442</a:t>
            </a:r>
          </a:p>
          <a:p>
            <a:r>
              <a:rPr lang="tr-TR" sz="2000" b="1" dirty="0"/>
              <a:t>                                </a:t>
            </a:r>
            <a:r>
              <a:rPr lang="tr-TR" sz="3200" b="1" dirty="0"/>
              <a:t>YAS-I  MUHARREM </a:t>
            </a:r>
          </a:p>
          <a:p>
            <a:endParaRPr lang="tr-TR" sz="3200" b="1" dirty="0"/>
          </a:p>
          <a:p>
            <a:r>
              <a:rPr lang="tr-TR" b="1" dirty="0"/>
              <a:t>KERBELÂ 'dan bu yana 1382 Hicrî, 1341 </a:t>
            </a:r>
            <a:r>
              <a:rPr lang="tr-TR" b="1" dirty="0" err="1"/>
              <a:t>Miladî</a:t>
            </a:r>
            <a:r>
              <a:rPr lang="tr-TR" b="1" dirty="0"/>
              <a:t>  yıl oldu, katliamlar, haksızlıklar hala sürüyor. </a:t>
            </a:r>
          </a:p>
          <a:p>
            <a:endParaRPr lang="tr-TR" dirty="0"/>
          </a:p>
        </p:txBody>
      </p:sp>
    </p:spTree>
    <p:extLst>
      <p:ext uri="{BB962C8B-B14F-4D97-AF65-F5344CB8AC3E}">
        <p14:creationId xmlns:p14="http://schemas.microsoft.com/office/powerpoint/2010/main" val="2740253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Dogan\Dropbox\Kerbela gunlugu 2013\image 7.png"/>
          <p:cNvPicPr>
            <a:picLocks noChangeAspect="1" noChangeArrowheads="1"/>
          </p:cNvPicPr>
          <p:nvPr/>
        </p:nvPicPr>
        <p:blipFill rotWithShape="1">
          <a:blip r:embed="rId3">
            <a:extLst>
              <a:ext uri="{28A0092B-C50C-407E-A947-70E740481C1C}">
                <a14:useLocalDpi xmlns:a14="http://schemas.microsoft.com/office/drawing/2010/main" val="0"/>
              </a:ext>
            </a:extLst>
          </a:blip>
          <a:srcRect t="60804" r="1808" b="23137"/>
          <a:stretch/>
        </p:blipFill>
        <p:spPr bwMode="auto">
          <a:xfrm>
            <a:off x="2051720" y="4725144"/>
            <a:ext cx="6603066" cy="1479177"/>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Dogan\Desktop\Kerbela fotograflar\IRAK gezi 2010SEÇİLENLER\009 C.A. KERBELA 08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9" y="1110794"/>
            <a:ext cx="3672407" cy="2448271"/>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10</a:t>
            </a:fld>
            <a:endParaRPr lang="tr-TR"/>
          </a:p>
        </p:txBody>
      </p:sp>
      <p:sp>
        <p:nvSpPr>
          <p:cNvPr id="5" name="Metin kutusu 4">
            <a:extLst>
              <a:ext uri="{FF2B5EF4-FFF2-40B4-BE49-F238E27FC236}">
                <a16:creationId xmlns:a16="http://schemas.microsoft.com/office/drawing/2014/main" id="{DEEB51A7-193D-48BE-BE8D-908020FDEACB}"/>
              </a:ext>
            </a:extLst>
          </p:cNvPr>
          <p:cNvSpPr txBox="1"/>
          <p:nvPr/>
        </p:nvSpPr>
        <p:spPr>
          <a:xfrm>
            <a:off x="4686614" y="1154016"/>
            <a:ext cx="4104456" cy="1477328"/>
          </a:xfrm>
          <a:prstGeom prst="rect">
            <a:avLst/>
          </a:prstGeom>
          <a:noFill/>
        </p:spPr>
        <p:txBody>
          <a:bodyPr wrap="square" rtlCol="0">
            <a:spAutoFit/>
          </a:bodyPr>
          <a:lstStyle/>
          <a:p>
            <a:r>
              <a:rPr lang="tr-TR" b="1" dirty="0"/>
              <a:t>Olayları duyan Ben-i Esed kabilesinden  90 kdar atlı KERBELÂ’ya İmam Hüseyin’e yardıma gelirler. Ancak çok güçlü muhasarayı kıramazlar ve İmam’a ulaşamadan geri dönerler. </a:t>
            </a:r>
          </a:p>
        </p:txBody>
      </p:sp>
      <p:sp>
        <p:nvSpPr>
          <p:cNvPr id="6" name="Metin kutusu 5">
            <a:extLst>
              <a:ext uri="{FF2B5EF4-FFF2-40B4-BE49-F238E27FC236}">
                <a16:creationId xmlns:a16="http://schemas.microsoft.com/office/drawing/2014/main" id="{6681E9A6-8201-46E2-A91F-402C260E8F39}"/>
              </a:ext>
            </a:extLst>
          </p:cNvPr>
          <p:cNvSpPr txBox="1"/>
          <p:nvPr/>
        </p:nvSpPr>
        <p:spPr>
          <a:xfrm>
            <a:off x="405635" y="3633032"/>
            <a:ext cx="8434360" cy="954107"/>
          </a:xfrm>
          <a:prstGeom prst="rect">
            <a:avLst/>
          </a:prstGeom>
          <a:noFill/>
        </p:spPr>
        <p:txBody>
          <a:bodyPr wrap="none" rtlCol="0">
            <a:spAutoFit/>
          </a:bodyPr>
          <a:lstStyle/>
          <a:p>
            <a:r>
              <a:rPr lang="tr-TR" b="1" dirty="0"/>
              <a:t>İmam Hüseyin’in Mekke’deki kardeşi Muhammed HANEFÎ’ye bugün gönderdiği   </a:t>
            </a:r>
          </a:p>
          <a:p>
            <a:r>
              <a:rPr lang="tr-TR" b="1" dirty="0"/>
              <a:t>mektup şöyle biter: </a:t>
            </a:r>
          </a:p>
          <a:p>
            <a:r>
              <a:rPr lang="tr-TR" sz="2000" b="1" dirty="0"/>
              <a:t>«SANKİ DÜNYA HİÇ VAR OLMADI, AHİRET DE HEP VAR OLACAK VESSELAM»</a:t>
            </a:r>
          </a:p>
        </p:txBody>
      </p:sp>
      <p:sp>
        <p:nvSpPr>
          <p:cNvPr id="3" name="Metin kutusu 2">
            <a:extLst>
              <a:ext uri="{FF2B5EF4-FFF2-40B4-BE49-F238E27FC236}">
                <a16:creationId xmlns:a16="http://schemas.microsoft.com/office/drawing/2014/main" id="{B3AD0D88-EC6D-4C3E-9B23-55C81A9DA4D4}"/>
              </a:ext>
            </a:extLst>
          </p:cNvPr>
          <p:cNvSpPr txBox="1"/>
          <p:nvPr/>
        </p:nvSpPr>
        <p:spPr>
          <a:xfrm>
            <a:off x="6732240" y="3140968"/>
            <a:ext cx="1725960" cy="369332"/>
          </a:xfrm>
          <a:prstGeom prst="rect">
            <a:avLst/>
          </a:prstGeom>
          <a:noFill/>
        </p:spPr>
        <p:txBody>
          <a:bodyPr wrap="square" rtlCol="0">
            <a:spAutoFit/>
          </a:bodyPr>
          <a:lstStyle/>
          <a:p>
            <a:r>
              <a:rPr lang="tr-TR" dirty="0"/>
              <a:t>14.Ağustos.2021</a:t>
            </a:r>
            <a:endParaRPr lang="en-US" dirty="0"/>
          </a:p>
        </p:txBody>
      </p:sp>
    </p:spTree>
    <p:extLst>
      <p:ext uri="{BB962C8B-B14F-4D97-AF65-F5344CB8AC3E}">
        <p14:creationId xmlns:p14="http://schemas.microsoft.com/office/powerpoint/2010/main" val="889020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Dogan\Dropbox\Kerbela gunlugu 2013\image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16" y="1593407"/>
            <a:ext cx="4907321" cy="2591066"/>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11</a:t>
            </a:fld>
            <a:endParaRPr lang="tr-TR"/>
          </a:p>
        </p:txBody>
      </p:sp>
      <p:sp>
        <p:nvSpPr>
          <p:cNvPr id="3" name="Metin kutusu 2">
            <a:extLst>
              <a:ext uri="{FF2B5EF4-FFF2-40B4-BE49-F238E27FC236}">
                <a16:creationId xmlns:a16="http://schemas.microsoft.com/office/drawing/2014/main" id="{9EBA9ED3-2331-40DD-842D-F7C53F99060F}"/>
              </a:ext>
            </a:extLst>
          </p:cNvPr>
          <p:cNvSpPr txBox="1"/>
          <p:nvPr/>
        </p:nvSpPr>
        <p:spPr>
          <a:xfrm>
            <a:off x="1835696" y="5013176"/>
            <a:ext cx="6622504" cy="1477328"/>
          </a:xfrm>
          <a:prstGeom prst="rect">
            <a:avLst/>
          </a:prstGeom>
          <a:noFill/>
        </p:spPr>
        <p:txBody>
          <a:bodyPr wrap="square" rtlCol="0">
            <a:spAutoFit/>
          </a:bodyPr>
          <a:lstStyle/>
          <a:p>
            <a:r>
              <a:rPr lang="tr-TR" b="1" dirty="0">
                <a:latin typeface="Arial Black" panose="020B0A04020102020204" pitchFamily="34" charset="0"/>
                <a:cs typeface="Arial" panose="020B0604020202020204" pitchFamily="34" charset="0"/>
              </a:rPr>
              <a:t>                  7 Muharrem 61- 7 EKİM 680 </a:t>
            </a:r>
          </a:p>
          <a:p>
            <a:r>
              <a:rPr lang="tr-TR" b="1" dirty="0">
                <a:latin typeface="Arial Black" panose="020B0A04020102020204" pitchFamily="34" charset="0"/>
                <a:cs typeface="Arial" panose="020B0604020202020204" pitchFamily="34" charset="0"/>
              </a:rPr>
              <a:t>Kûfe Valisi Ubeydullah bin Ziyad’dan gelen emirle kuşatma daha da daraltılır. İmam Hüseyin ve yanındakilerin kafilenin su almakta olduğu Fırat’ın koluna erişmesi engellenir. </a:t>
            </a:r>
          </a:p>
        </p:txBody>
      </p:sp>
      <p:pic>
        <p:nvPicPr>
          <p:cNvPr id="6" name="Picture 2" descr="Muharram 7 Access of #Imam_al_Husayn 's (a) to #water was blocked ...">
            <a:extLst>
              <a:ext uri="{FF2B5EF4-FFF2-40B4-BE49-F238E27FC236}">
                <a16:creationId xmlns:a16="http://schemas.microsoft.com/office/drawing/2014/main" id="{BF5A5D33-E438-4932-9BA2-66D11AF39C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747" y="2525769"/>
            <a:ext cx="3058637" cy="208902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71CBAFE3-8C61-4F8D-99DE-AE3A9D0DD11B}"/>
              </a:ext>
            </a:extLst>
          </p:cNvPr>
          <p:cNvSpPr txBox="1"/>
          <p:nvPr/>
        </p:nvSpPr>
        <p:spPr>
          <a:xfrm>
            <a:off x="6732240" y="1484784"/>
            <a:ext cx="1725960" cy="369332"/>
          </a:xfrm>
          <a:prstGeom prst="rect">
            <a:avLst/>
          </a:prstGeom>
          <a:noFill/>
        </p:spPr>
        <p:txBody>
          <a:bodyPr wrap="square" rtlCol="0">
            <a:spAutoFit/>
          </a:bodyPr>
          <a:lstStyle/>
          <a:p>
            <a:r>
              <a:rPr lang="tr-TR" dirty="0"/>
              <a:t>15.Ağustos.2021</a:t>
            </a:r>
            <a:endParaRPr lang="en-US" dirty="0"/>
          </a:p>
        </p:txBody>
      </p:sp>
    </p:spTree>
    <p:extLst>
      <p:ext uri="{BB962C8B-B14F-4D97-AF65-F5344CB8AC3E}">
        <p14:creationId xmlns:p14="http://schemas.microsoft.com/office/powerpoint/2010/main" val="1633141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Dogan\Dropbox\Kerbela gunlugu 2013\image 9.png"/>
          <p:cNvPicPr>
            <a:picLocks noChangeAspect="1" noChangeArrowheads="1"/>
          </p:cNvPicPr>
          <p:nvPr/>
        </p:nvPicPr>
        <p:blipFill rotWithShape="1">
          <a:blip r:embed="rId4">
            <a:extLst>
              <a:ext uri="{28A0092B-C50C-407E-A947-70E740481C1C}">
                <a14:useLocalDpi xmlns:a14="http://schemas.microsoft.com/office/drawing/2010/main" val="0"/>
              </a:ext>
            </a:extLst>
          </a:blip>
          <a:srcRect l="5739" t="11457" r="5806" b="44271"/>
          <a:stretch/>
        </p:blipFill>
        <p:spPr bwMode="auto">
          <a:xfrm>
            <a:off x="321063" y="1232756"/>
            <a:ext cx="4831851" cy="3312367"/>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12</a:t>
            </a:fld>
            <a:endParaRPr lang="tr-TR"/>
          </a:p>
        </p:txBody>
      </p:sp>
      <p:sp>
        <p:nvSpPr>
          <p:cNvPr id="5" name="Metin kutusu 4">
            <a:extLst>
              <a:ext uri="{FF2B5EF4-FFF2-40B4-BE49-F238E27FC236}">
                <a16:creationId xmlns:a16="http://schemas.microsoft.com/office/drawing/2014/main" id="{5F592523-0802-4BF0-A1B8-079E467A9641}"/>
              </a:ext>
            </a:extLst>
          </p:cNvPr>
          <p:cNvSpPr txBox="1"/>
          <p:nvPr/>
        </p:nvSpPr>
        <p:spPr>
          <a:xfrm>
            <a:off x="5364087" y="1412776"/>
            <a:ext cx="3384377" cy="3139321"/>
          </a:xfrm>
          <a:prstGeom prst="rect">
            <a:avLst/>
          </a:prstGeom>
          <a:noFill/>
        </p:spPr>
        <p:txBody>
          <a:bodyPr wrap="square" rtlCol="0">
            <a:spAutoFit/>
          </a:bodyPr>
          <a:lstStyle/>
          <a:p>
            <a:pPr algn="just"/>
            <a:r>
              <a:rPr lang="tr-TR" b="1" dirty="0">
                <a:latin typeface="Arial" panose="020B0604020202020204" pitchFamily="34" charset="0"/>
                <a:cs typeface="Arial" panose="020B0604020202020204" pitchFamily="34" charset="0"/>
              </a:rPr>
              <a:t>İmam Hüseyin Mekke’ye dönelim veya uzak bir yere gidelim diye bir teklif daha yapar. Komutan Kûfe valisine bir mektup gönderip fikrini sorar. </a:t>
            </a:r>
          </a:p>
          <a:p>
            <a:pPr algn="just"/>
            <a:r>
              <a:rPr lang="tr-TR" b="1" dirty="0">
                <a:latin typeface="Arial" panose="020B0604020202020204" pitchFamily="34" charset="0"/>
                <a:cs typeface="Arial" panose="020B0604020202020204" pitchFamily="34" charset="0"/>
              </a:rPr>
              <a:t>Vali Ubeydullah Bin Ziyad elimize geçmişken hiçbir yere bırakmayız «Gelirse Kûfe’ye gelip biat etsin.» diye bu öneriyi de reddeder.</a:t>
            </a:r>
          </a:p>
        </p:txBody>
      </p:sp>
      <p:sp>
        <p:nvSpPr>
          <p:cNvPr id="6" name="Metin kutusu 5">
            <a:extLst>
              <a:ext uri="{FF2B5EF4-FFF2-40B4-BE49-F238E27FC236}">
                <a16:creationId xmlns:a16="http://schemas.microsoft.com/office/drawing/2014/main" id="{3D79E534-6C50-464B-BFC2-8AD59E0A4065}"/>
              </a:ext>
            </a:extLst>
          </p:cNvPr>
          <p:cNvSpPr txBox="1"/>
          <p:nvPr/>
        </p:nvSpPr>
        <p:spPr>
          <a:xfrm>
            <a:off x="2051720" y="4725144"/>
            <a:ext cx="6840760" cy="1477328"/>
          </a:xfrm>
          <a:prstGeom prst="rect">
            <a:avLst/>
          </a:prstGeom>
          <a:noFill/>
        </p:spPr>
        <p:txBody>
          <a:bodyPr wrap="square" rtlCol="0">
            <a:spAutoFit/>
          </a:bodyPr>
          <a:lstStyle/>
          <a:p>
            <a:r>
              <a:rPr lang="tr-TR"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8 Muharrem 61 – 8 Ekim 680 </a:t>
            </a:r>
          </a:p>
          <a:p>
            <a:pPr algn="just"/>
            <a:r>
              <a:rPr lang="tr-TR" b="1" dirty="0">
                <a:latin typeface="Arial" panose="020B0604020202020204" pitchFamily="34" charset="0"/>
                <a:cs typeface="Arial" panose="020B0604020202020204" pitchFamily="34" charset="0"/>
              </a:rPr>
              <a:t>Susuzluk ve gerginlik iyice artmıştır. Akşam İmam Hüseyin, Hz. Abbas ve Nafi bin Hilal’i  30 atlı ve 20 yaya ile su almaya gönderir, su yolunda  Haccac’ın birlikleri  ile bir çatışma olur, kampa çok az su ile dönebilirler. </a:t>
            </a:r>
          </a:p>
        </p:txBody>
      </p:sp>
      <p:sp>
        <p:nvSpPr>
          <p:cNvPr id="3" name="Metin kutusu 2">
            <a:extLst>
              <a:ext uri="{FF2B5EF4-FFF2-40B4-BE49-F238E27FC236}">
                <a16:creationId xmlns:a16="http://schemas.microsoft.com/office/drawing/2014/main" id="{26D64A43-5488-46FA-BC2D-5B11B7352585}"/>
              </a:ext>
            </a:extLst>
          </p:cNvPr>
          <p:cNvSpPr txBox="1"/>
          <p:nvPr/>
        </p:nvSpPr>
        <p:spPr>
          <a:xfrm>
            <a:off x="6876256" y="6309320"/>
            <a:ext cx="1723549" cy="369332"/>
          </a:xfrm>
          <a:prstGeom prst="rect">
            <a:avLst/>
          </a:prstGeom>
          <a:noFill/>
        </p:spPr>
        <p:txBody>
          <a:bodyPr wrap="none" rtlCol="0">
            <a:spAutoFit/>
          </a:bodyPr>
          <a:lstStyle/>
          <a:p>
            <a:r>
              <a:rPr lang="tr-TR" dirty="0"/>
              <a:t>16.Ağustos.2021</a:t>
            </a:r>
            <a:endParaRPr lang="en-US" dirty="0"/>
          </a:p>
        </p:txBody>
      </p:sp>
    </p:spTree>
    <p:extLst>
      <p:ext uri="{BB962C8B-B14F-4D97-AF65-F5344CB8AC3E}">
        <p14:creationId xmlns:p14="http://schemas.microsoft.com/office/powerpoint/2010/main" val="265162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13</a:t>
            </a:fld>
            <a:endParaRPr lang="tr-TR"/>
          </a:p>
        </p:txBody>
      </p:sp>
      <p:sp>
        <p:nvSpPr>
          <p:cNvPr id="3" name="Metin kutusu 2">
            <a:extLst>
              <a:ext uri="{FF2B5EF4-FFF2-40B4-BE49-F238E27FC236}">
                <a16:creationId xmlns:a16="http://schemas.microsoft.com/office/drawing/2014/main" id="{1199CA4D-FF8B-4C23-9657-191A0C15AA7A}"/>
              </a:ext>
            </a:extLst>
          </p:cNvPr>
          <p:cNvSpPr txBox="1"/>
          <p:nvPr/>
        </p:nvSpPr>
        <p:spPr>
          <a:xfrm>
            <a:off x="4331275" y="982977"/>
            <a:ext cx="4536502" cy="5016758"/>
          </a:xfrm>
          <a:prstGeom prst="rect">
            <a:avLst/>
          </a:prstGeom>
          <a:noFill/>
        </p:spPr>
        <p:txBody>
          <a:bodyPr wrap="square" rtlCol="0">
            <a:spAutoFit/>
          </a:bodyPr>
          <a:lstStyle/>
          <a:p>
            <a:r>
              <a:rPr lang="tr-TR" sz="1600" dirty="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9 Muharrem 61- 9 Ekim 680 </a:t>
            </a:r>
          </a:p>
          <a:p>
            <a:r>
              <a:rPr lang="tr-TR" sz="1600" b="1" dirty="0">
                <a:latin typeface="Arial" panose="020B0604020202020204" pitchFamily="34" charset="0"/>
                <a:cs typeface="Arial" panose="020B0604020202020204" pitchFamily="34" charset="0"/>
              </a:rPr>
              <a:t> Kûfe ‘den baskı artar, kuşatma komutanı Ömer bin Sad kampa bir müfreze gönderip çatışma başlatmak ister. İmam Hüseyin’in de arzusuna uyularak silahlı çatışma ertesi güne bırakılır. </a:t>
            </a:r>
          </a:p>
          <a:p>
            <a:endParaRPr lang="tr-TR" sz="1600" b="1" dirty="0">
              <a:latin typeface="Arial" panose="020B0604020202020204" pitchFamily="34" charset="0"/>
              <a:cs typeface="Arial" panose="020B0604020202020204" pitchFamily="34" charset="0"/>
            </a:endParaRPr>
          </a:p>
          <a:p>
            <a:r>
              <a:rPr lang="tr-TR" sz="1600" b="1" dirty="0">
                <a:latin typeface="Arial" panose="020B0604020202020204" pitchFamily="34" charset="0"/>
                <a:cs typeface="Arial" panose="020B0604020202020204" pitchFamily="34" charset="0"/>
              </a:rPr>
              <a:t>İmam Hüseyin yanındakilere   “Yarın çatışma olacak, sizlerden Allah razı olsun. Hiçbir yoldaş, hiçbir dost sizler kadar fedakârlık etmemiştir. İsteyen bu gece bu kampı terk edebilir. Hepinize hakkımı helâl ediyorum. Bunların sorunu benimledir, sizler uzaklaşabilirsiniz.” diye ruhsat verir ama kamptan ayrılan olmaz. </a:t>
            </a:r>
          </a:p>
          <a:p>
            <a:endParaRPr lang="tr-TR" sz="1600" b="1" dirty="0">
              <a:latin typeface="Arial" panose="020B0604020202020204" pitchFamily="34" charset="0"/>
              <a:cs typeface="Arial" panose="020B0604020202020204" pitchFamily="34" charset="0"/>
            </a:endParaRPr>
          </a:p>
          <a:p>
            <a:r>
              <a:rPr lang="tr-TR" sz="1600" b="1" dirty="0">
                <a:latin typeface="Arial" panose="020B0604020202020204" pitchFamily="34" charset="0"/>
                <a:cs typeface="Arial" panose="020B0604020202020204" pitchFamily="34" charset="0"/>
              </a:rPr>
              <a:t>Çadırlara yönelik saldırıları önleyebilmek  için kampın çevresine hendekler kazılıp, çalı çırpı doldurulur ve ateşlenmeye hazır hale getirilir. </a:t>
            </a:r>
          </a:p>
        </p:txBody>
      </p:sp>
      <p:pic>
        <p:nvPicPr>
          <p:cNvPr id="6" name="Resim 5">
            <a:extLst>
              <a:ext uri="{FF2B5EF4-FFF2-40B4-BE49-F238E27FC236}">
                <a16:creationId xmlns:a16="http://schemas.microsoft.com/office/drawing/2014/main" id="{44B4A419-3553-42EC-A5B4-A2BA93369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97" y="1017925"/>
            <a:ext cx="3901278" cy="2051317"/>
          </a:xfrm>
          <a:prstGeom prst="rect">
            <a:avLst/>
          </a:prstGeom>
        </p:spPr>
      </p:pic>
      <p:pic>
        <p:nvPicPr>
          <p:cNvPr id="8" name="Resim 7">
            <a:extLst>
              <a:ext uri="{FF2B5EF4-FFF2-40B4-BE49-F238E27FC236}">
                <a16:creationId xmlns:a16="http://schemas.microsoft.com/office/drawing/2014/main" id="{A1D642D5-724B-49E1-ABD8-2044ADAD9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044" y="3229520"/>
            <a:ext cx="2088936" cy="3279280"/>
          </a:xfrm>
          <a:prstGeom prst="rect">
            <a:avLst/>
          </a:prstGeom>
        </p:spPr>
      </p:pic>
      <p:sp>
        <p:nvSpPr>
          <p:cNvPr id="9" name="Metin kutusu 8">
            <a:extLst>
              <a:ext uri="{FF2B5EF4-FFF2-40B4-BE49-F238E27FC236}">
                <a16:creationId xmlns:a16="http://schemas.microsoft.com/office/drawing/2014/main" id="{25B80CE9-EBF6-4C8A-967B-4977CEA63E00}"/>
              </a:ext>
            </a:extLst>
          </p:cNvPr>
          <p:cNvSpPr txBox="1"/>
          <p:nvPr/>
        </p:nvSpPr>
        <p:spPr>
          <a:xfrm>
            <a:off x="6804248" y="5999735"/>
            <a:ext cx="1776090" cy="369332"/>
          </a:xfrm>
          <a:prstGeom prst="rect">
            <a:avLst/>
          </a:prstGeom>
          <a:noFill/>
        </p:spPr>
        <p:txBody>
          <a:bodyPr wrap="square" rtlCol="0">
            <a:spAutoFit/>
          </a:bodyPr>
          <a:lstStyle/>
          <a:p>
            <a:r>
              <a:rPr lang="tr-TR" dirty="0"/>
              <a:t>17.Ağustos.2021</a:t>
            </a:r>
            <a:endParaRPr lang="en-US" dirty="0"/>
          </a:p>
        </p:txBody>
      </p:sp>
    </p:spTree>
    <p:extLst>
      <p:ext uri="{BB962C8B-B14F-4D97-AF65-F5344CB8AC3E}">
        <p14:creationId xmlns:p14="http://schemas.microsoft.com/office/powerpoint/2010/main" val="3867375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Dogan\Dropbox\Kerbela gunlugu 2013\image 11.png"/>
          <p:cNvPicPr>
            <a:picLocks noChangeAspect="1" noChangeArrowheads="1"/>
          </p:cNvPicPr>
          <p:nvPr/>
        </p:nvPicPr>
        <p:blipFill rotWithShape="1">
          <a:blip r:embed="rId4">
            <a:extLst>
              <a:ext uri="{28A0092B-C50C-407E-A947-70E740481C1C}">
                <a14:useLocalDpi xmlns:a14="http://schemas.microsoft.com/office/drawing/2010/main" val="0"/>
              </a:ext>
            </a:extLst>
          </a:blip>
          <a:srcRect l="2608" t="13793" r="2608" b="51460"/>
          <a:stretch/>
        </p:blipFill>
        <p:spPr bwMode="auto">
          <a:xfrm>
            <a:off x="875886" y="944896"/>
            <a:ext cx="7392227" cy="3711710"/>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14</a:t>
            </a:fld>
            <a:endParaRPr lang="tr-TR"/>
          </a:p>
        </p:txBody>
      </p:sp>
      <p:sp>
        <p:nvSpPr>
          <p:cNvPr id="5" name="Metin kutusu 4">
            <a:extLst>
              <a:ext uri="{FF2B5EF4-FFF2-40B4-BE49-F238E27FC236}">
                <a16:creationId xmlns:a16="http://schemas.microsoft.com/office/drawing/2014/main" id="{43B82C79-319B-4BBB-A879-730616B4316F}"/>
              </a:ext>
            </a:extLst>
          </p:cNvPr>
          <p:cNvSpPr txBox="1"/>
          <p:nvPr/>
        </p:nvSpPr>
        <p:spPr>
          <a:xfrm>
            <a:off x="1979712" y="4869160"/>
            <a:ext cx="6288401" cy="1477328"/>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10 Muharrem 61-10 Ekim 680 </a:t>
            </a:r>
          </a:p>
          <a:p>
            <a:pPr algn="ctr"/>
            <a:r>
              <a:rPr lang="tr-TR" b="1" dirty="0">
                <a:latin typeface="Arial" panose="020B0604020202020204" pitchFamily="34" charset="0"/>
                <a:cs typeface="Arial" panose="020B0604020202020204" pitchFamily="34" charset="0"/>
              </a:rPr>
              <a:t>İnsanlık tarihinin en karanlık günü. Terörün  insanlığa üstün geldiği, bebeklerin oklandığı, İmam Hüseyin ve yanındakilerin gaddarca, hunharca şehit edildiği gün.</a:t>
            </a:r>
          </a:p>
          <a:p>
            <a:pPr algn="ctr"/>
            <a:r>
              <a:rPr lang="tr-TR" b="1" dirty="0">
                <a:latin typeface="Arial" panose="020B0604020202020204" pitchFamily="34" charset="0"/>
                <a:cs typeface="Arial" panose="020B0604020202020204" pitchFamily="34" charset="0"/>
              </a:rPr>
              <a:t>   AŞURA – 10.gün </a:t>
            </a:r>
          </a:p>
        </p:txBody>
      </p:sp>
      <p:sp>
        <p:nvSpPr>
          <p:cNvPr id="7" name="Metin kutusu 6">
            <a:extLst>
              <a:ext uri="{FF2B5EF4-FFF2-40B4-BE49-F238E27FC236}">
                <a16:creationId xmlns:a16="http://schemas.microsoft.com/office/drawing/2014/main" id="{015EE31E-5B33-467D-A312-F6702D095358}"/>
              </a:ext>
            </a:extLst>
          </p:cNvPr>
          <p:cNvSpPr txBox="1"/>
          <p:nvPr/>
        </p:nvSpPr>
        <p:spPr>
          <a:xfrm>
            <a:off x="6804248" y="6115762"/>
            <a:ext cx="1944216" cy="369332"/>
          </a:xfrm>
          <a:prstGeom prst="rect">
            <a:avLst/>
          </a:prstGeom>
          <a:noFill/>
        </p:spPr>
        <p:txBody>
          <a:bodyPr wrap="square" rtlCol="0">
            <a:spAutoFit/>
          </a:bodyPr>
          <a:lstStyle/>
          <a:p>
            <a:r>
              <a:rPr lang="tr-TR" dirty="0"/>
              <a:t>18.Ağustos.2021</a:t>
            </a:r>
            <a:endParaRPr lang="en-US" dirty="0"/>
          </a:p>
        </p:txBody>
      </p:sp>
    </p:spTree>
    <p:extLst>
      <p:ext uri="{BB962C8B-B14F-4D97-AF65-F5344CB8AC3E}">
        <p14:creationId xmlns:p14="http://schemas.microsoft.com/office/powerpoint/2010/main" val="3650257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34189" y="404664"/>
            <a:ext cx="3065234" cy="504056"/>
          </a:xfrm>
        </p:spPr>
        <p:txBody>
          <a:bodyPr>
            <a:normAutofit/>
          </a:bodyPr>
          <a:lstStyle/>
          <a:p>
            <a:r>
              <a:rPr lang="tr-TR" sz="2400" b="1"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Dogan\Dropbox\Kerbela gunlugu 2013\image 14.png"/>
          <p:cNvPicPr>
            <a:picLocks noChangeAspect="1" noChangeArrowheads="1"/>
          </p:cNvPicPr>
          <p:nvPr/>
        </p:nvPicPr>
        <p:blipFill rotWithShape="1">
          <a:blip r:embed="rId3">
            <a:extLst>
              <a:ext uri="{28A0092B-C50C-407E-A947-70E740481C1C}">
                <a14:useLocalDpi xmlns:a14="http://schemas.microsoft.com/office/drawing/2010/main" val="0"/>
              </a:ext>
            </a:extLst>
          </a:blip>
          <a:srcRect l="1608" t="12772" r="2608" b="8830"/>
          <a:stretch/>
        </p:blipFill>
        <p:spPr bwMode="auto">
          <a:xfrm>
            <a:off x="3491880" y="326686"/>
            <a:ext cx="5418702" cy="6074829"/>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solidFill>
                  <a:srgbClr val="4E3B30"/>
                </a:solidFill>
              </a:rPr>
              <a:pPr/>
              <a:t>15</a:t>
            </a:fld>
            <a:endParaRPr lang="tr-TR">
              <a:solidFill>
                <a:srgbClr val="4E3B30"/>
              </a:solidFill>
            </a:endParaRPr>
          </a:p>
        </p:txBody>
      </p:sp>
      <p:sp>
        <p:nvSpPr>
          <p:cNvPr id="5" name="Metin kutusu 4"/>
          <p:cNvSpPr txBox="1"/>
          <p:nvPr/>
        </p:nvSpPr>
        <p:spPr>
          <a:xfrm>
            <a:off x="323529" y="1124744"/>
            <a:ext cx="3024336" cy="4801314"/>
          </a:xfrm>
          <a:prstGeom prst="rect">
            <a:avLst/>
          </a:prstGeom>
          <a:noFill/>
        </p:spPr>
        <p:txBody>
          <a:bodyPr wrap="square" rtlCol="0">
            <a:spAutoFit/>
          </a:bodyPr>
          <a:lstStyle/>
          <a:p>
            <a:r>
              <a:rPr lang="tr-TR" b="1" dirty="0"/>
              <a:t>İnançları ve onurları için </a:t>
            </a:r>
          </a:p>
          <a:p>
            <a:r>
              <a:rPr lang="tr-TR" b="1" dirty="0"/>
              <a:t>gözlerini kırpmadan </a:t>
            </a:r>
          </a:p>
          <a:p>
            <a:r>
              <a:rPr lang="tr-TR" b="1" dirty="0"/>
              <a:t>Hakk’a yürüyenler. </a:t>
            </a:r>
          </a:p>
          <a:p>
            <a:endParaRPr lang="tr-TR" b="1" dirty="0"/>
          </a:p>
          <a:p>
            <a:r>
              <a:rPr lang="tr-TR" b="1" dirty="0"/>
              <a:t>Canları ile insanlık tarihine asla unutulmayacak bir köşe taşı dikenler. </a:t>
            </a:r>
          </a:p>
          <a:p>
            <a:endParaRPr lang="tr-TR" dirty="0"/>
          </a:p>
          <a:p>
            <a:endParaRPr lang="tr-TR" dirty="0"/>
          </a:p>
          <a:p>
            <a:r>
              <a:rPr lang="tr-TR" sz="2400" b="1" dirty="0"/>
              <a:t>KERBELÂ ŞEHİTLERİ </a:t>
            </a:r>
          </a:p>
          <a:p>
            <a:endParaRPr lang="tr-TR" sz="2400" b="1" dirty="0"/>
          </a:p>
          <a:p>
            <a:r>
              <a:rPr lang="tr-TR" b="1" dirty="0"/>
              <a:t>RUHLARI ŞÂD OLSUN.</a:t>
            </a:r>
          </a:p>
          <a:p>
            <a:endParaRPr lang="tr-TR" sz="2400" b="1" dirty="0"/>
          </a:p>
          <a:p>
            <a:endParaRPr lang="tr-TR" dirty="0"/>
          </a:p>
          <a:p>
            <a:r>
              <a:rPr lang="tr-TR" dirty="0"/>
              <a:t>                        </a:t>
            </a:r>
            <a:r>
              <a:rPr lang="tr-TR" b="1" dirty="0"/>
              <a:t>10 Muharrem 61</a:t>
            </a:r>
          </a:p>
          <a:p>
            <a:r>
              <a:rPr lang="tr-TR" b="1" dirty="0"/>
              <a:t>                        10 Ekim 680 </a:t>
            </a:r>
          </a:p>
        </p:txBody>
      </p:sp>
    </p:spTree>
    <p:extLst>
      <p:ext uri="{BB962C8B-B14F-4D97-AF65-F5344CB8AC3E}">
        <p14:creationId xmlns:p14="http://schemas.microsoft.com/office/powerpoint/2010/main" val="3008142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16</a:t>
            </a:fld>
            <a:endParaRPr lang="tr-TR"/>
          </a:p>
        </p:txBody>
      </p:sp>
      <p:sp>
        <p:nvSpPr>
          <p:cNvPr id="5" name="Metin kutusu 4">
            <a:extLst>
              <a:ext uri="{FF2B5EF4-FFF2-40B4-BE49-F238E27FC236}">
                <a16:creationId xmlns:a16="http://schemas.microsoft.com/office/drawing/2014/main" id="{43B82C79-319B-4BBB-A879-730616B4316F}"/>
              </a:ext>
            </a:extLst>
          </p:cNvPr>
          <p:cNvSpPr txBox="1"/>
          <p:nvPr/>
        </p:nvSpPr>
        <p:spPr>
          <a:xfrm>
            <a:off x="4130347" y="5890922"/>
            <a:ext cx="4776232" cy="369332"/>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10 Muharrem 61- 10 Eki 680 </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036164"/>
            <a:ext cx="2843193" cy="159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867019" t="-28812" r="867019" b="71189"/>
          <a:stretch/>
        </p:blipFill>
        <p:spPr bwMode="auto">
          <a:xfrm>
            <a:off x="-2628800" y="1201003"/>
            <a:ext cx="2088232" cy="2210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C:\Users\Dogan\Pictures\Hz. Hüseyin in sehadet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588" y="980728"/>
            <a:ext cx="2321475" cy="3736355"/>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6372588" y="4817725"/>
            <a:ext cx="2055371" cy="461665"/>
          </a:xfrm>
          <a:prstGeom prst="rect">
            <a:avLst/>
          </a:prstGeom>
          <a:noFill/>
        </p:spPr>
        <p:txBody>
          <a:bodyPr wrap="none" rtlCol="0">
            <a:spAutoFit/>
          </a:bodyPr>
          <a:lstStyle/>
          <a:p>
            <a:r>
              <a:rPr lang="tr-TR" sz="1200" b="1" dirty="0"/>
              <a:t>İmam Hüseyin’in şehadeti</a:t>
            </a:r>
          </a:p>
          <a:p>
            <a:r>
              <a:rPr lang="tr-TR" sz="1200" b="1" dirty="0"/>
              <a:t>Fuzuli </a:t>
            </a:r>
            <a:r>
              <a:rPr lang="tr-TR" sz="1200" b="1" dirty="0" err="1"/>
              <a:t>Hadikat</a:t>
            </a:r>
            <a:r>
              <a:rPr lang="tr-TR" sz="1200" b="1" dirty="0"/>
              <a:t>-üs Süeda’dan </a:t>
            </a:r>
          </a:p>
        </p:txBody>
      </p:sp>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1036164"/>
            <a:ext cx="2715506" cy="370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etin kutusu 6"/>
          <p:cNvSpPr txBox="1"/>
          <p:nvPr/>
        </p:nvSpPr>
        <p:spPr>
          <a:xfrm>
            <a:off x="1701818" y="4786230"/>
            <a:ext cx="2159566" cy="461665"/>
          </a:xfrm>
          <a:prstGeom prst="rect">
            <a:avLst/>
          </a:prstGeom>
          <a:noFill/>
        </p:spPr>
        <p:txBody>
          <a:bodyPr wrap="none" rtlCol="0">
            <a:spAutoFit/>
          </a:bodyPr>
          <a:lstStyle/>
          <a:p>
            <a:r>
              <a:rPr lang="tr-TR" sz="1200" b="1" dirty="0"/>
              <a:t>Kasım bin Hasan’ın şehadeti – </a:t>
            </a:r>
          </a:p>
          <a:p>
            <a:r>
              <a:rPr lang="tr-TR" sz="1200" b="1" dirty="0"/>
              <a:t>FUZULI – </a:t>
            </a:r>
            <a:r>
              <a:rPr lang="tr-TR" sz="1200" b="1" dirty="0" err="1"/>
              <a:t>Ravzai</a:t>
            </a:r>
            <a:r>
              <a:rPr lang="tr-TR" sz="1200" b="1" dirty="0"/>
              <a:t> Şüheda ‘dan</a:t>
            </a:r>
          </a:p>
        </p:txBody>
      </p:sp>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3973" y="2791961"/>
            <a:ext cx="2843193" cy="1976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0088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17</a:t>
            </a:fld>
            <a:endParaRPr lang="tr-TR"/>
          </a:p>
        </p:txBody>
      </p:sp>
      <p:sp>
        <p:nvSpPr>
          <p:cNvPr id="5" name="Metin kutusu 4">
            <a:extLst>
              <a:ext uri="{FF2B5EF4-FFF2-40B4-BE49-F238E27FC236}">
                <a16:creationId xmlns:a16="http://schemas.microsoft.com/office/drawing/2014/main" id="{43B82C79-319B-4BBB-A879-730616B4316F}"/>
              </a:ext>
            </a:extLst>
          </p:cNvPr>
          <p:cNvSpPr txBox="1"/>
          <p:nvPr/>
        </p:nvSpPr>
        <p:spPr>
          <a:xfrm>
            <a:off x="1979712" y="4869160"/>
            <a:ext cx="6288401" cy="1754326"/>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10 Muharrem 61-10 Ekim 680 </a:t>
            </a:r>
          </a:p>
          <a:p>
            <a:pPr algn="ctr"/>
            <a:r>
              <a:rPr lang="tr-TR" b="1" dirty="0">
                <a:latin typeface="Arial" panose="020B0604020202020204" pitchFamily="34" charset="0"/>
                <a:cs typeface="Arial" panose="020B0604020202020204" pitchFamily="34" charset="0"/>
              </a:rPr>
              <a:t>İnsanlık tarihinin en karanlık günü. Terörün  insanlığa üstün geldiği, bebeklerin oklandığı, İmam Hüseyin ve yanındakilerin gaddarca, hunharca şehit edildiği günün sonu.</a:t>
            </a:r>
          </a:p>
          <a:p>
            <a:pPr algn="ctr"/>
            <a:r>
              <a:rPr lang="tr-TR" b="1" dirty="0">
                <a:latin typeface="Arial" panose="020B0604020202020204" pitchFamily="34" charset="0"/>
                <a:cs typeface="Arial" panose="020B0604020202020204" pitchFamily="34" charset="0"/>
              </a:rPr>
              <a:t>   AŞURA – 10.gün </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381" y="1124743"/>
            <a:ext cx="7698732" cy="298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2"/>
          <p:cNvSpPr txBox="1"/>
          <p:nvPr/>
        </p:nvSpPr>
        <p:spPr>
          <a:xfrm>
            <a:off x="4418747" y="4221087"/>
            <a:ext cx="4104456" cy="307777"/>
          </a:xfrm>
          <a:prstGeom prst="rect">
            <a:avLst/>
          </a:prstGeom>
          <a:noFill/>
        </p:spPr>
        <p:txBody>
          <a:bodyPr wrap="square" rtlCol="0">
            <a:spAutoFit/>
          </a:bodyPr>
          <a:lstStyle/>
          <a:p>
            <a:r>
              <a:rPr lang="tr-TR" sz="1400" dirty="0"/>
              <a:t>Meşhed – İran  İmam Rıza Müzesinden KERBELÂ </a:t>
            </a:r>
          </a:p>
        </p:txBody>
      </p:sp>
    </p:spTree>
    <p:extLst>
      <p:ext uri="{BB962C8B-B14F-4D97-AF65-F5344CB8AC3E}">
        <p14:creationId xmlns:p14="http://schemas.microsoft.com/office/powerpoint/2010/main" val="1932726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Dogan\Dropbox\Kerbela gunlugu 2013\image 12.png"/>
          <p:cNvPicPr>
            <a:picLocks noChangeAspect="1" noChangeArrowheads="1"/>
          </p:cNvPicPr>
          <p:nvPr/>
        </p:nvPicPr>
        <p:blipFill rotWithShape="1">
          <a:blip r:embed="rId4">
            <a:extLst>
              <a:ext uri="{28A0092B-C50C-407E-A947-70E740481C1C}">
                <a14:useLocalDpi xmlns:a14="http://schemas.microsoft.com/office/drawing/2010/main" val="0"/>
              </a:ext>
            </a:extLst>
          </a:blip>
          <a:srcRect l="6806" t="14086" r="6806" b="39634"/>
          <a:stretch/>
        </p:blipFill>
        <p:spPr bwMode="auto">
          <a:xfrm>
            <a:off x="200574" y="980728"/>
            <a:ext cx="4248472" cy="3117512"/>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Dogan\Dropbox\Kerbela gunlugu 2013\image 12.png"/>
          <p:cNvPicPr>
            <a:picLocks noChangeAspect="1" noChangeArrowheads="1"/>
          </p:cNvPicPr>
          <p:nvPr/>
        </p:nvPicPr>
        <p:blipFill rotWithShape="1">
          <a:blip r:embed="rId4">
            <a:extLst>
              <a:ext uri="{28A0092B-C50C-407E-A947-70E740481C1C}">
                <a14:useLocalDpi xmlns:a14="http://schemas.microsoft.com/office/drawing/2010/main" val="0"/>
              </a:ext>
            </a:extLst>
          </a:blip>
          <a:srcRect t="65636" b="14741"/>
          <a:stretch/>
        </p:blipFill>
        <p:spPr bwMode="auto">
          <a:xfrm>
            <a:off x="1585290" y="4136795"/>
            <a:ext cx="5040560" cy="2255750"/>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18</a:t>
            </a:fld>
            <a:endParaRPr lang="tr-TR"/>
          </a:p>
        </p:txBody>
      </p:sp>
      <p:pic>
        <p:nvPicPr>
          <p:cNvPr id="7"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6732240" y="969063"/>
            <a:ext cx="2128434" cy="455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p:cNvSpPr txBox="1"/>
          <p:nvPr/>
        </p:nvSpPr>
        <p:spPr>
          <a:xfrm>
            <a:off x="6732241" y="5742468"/>
            <a:ext cx="2128434" cy="600164"/>
          </a:xfrm>
          <a:prstGeom prst="rect">
            <a:avLst/>
          </a:prstGeom>
          <a:noFill/>
        </p:spPr>
        <p:txBody>
          <a:bodyPr wrap="square" rtlCol="0">
            <a:spAutoFit/>
          </a:bodyPr>
          <a:lstStyle/>
          <a:p>
            <a:r>
              <a:rPr lang="tr-TR" sz="1100" dirty="0"/>
              <a:t>İmam Hüseyin’in atı </a:t>
            </a:r>
            <a:r>
              <a:rPr lang="tr-TR" sz="1100" dirty="0" err="1"/>
              <a:t>Haymetgâh’a</a:t>
            </a:r>
            <a:r>
              <a:rPr lang="tr-TR" sz="1100" dirty="0"/>
              <a:t> (kampa) dönüyor.</a:t>
            </a:r>
          </a:p>
          <a:p>
            <a:r>
              <a:rPr lang="tr-TR" sz="1100" dirty="0"/>
              <a:t>Fuzuli </a:t>
            </a:r>
            <a:r>
              <a:rPr lang="tr-TR" sz="1100" dirty="0" err="1"/>
              <a:t>Hadikat</a:t>
            </a:r>
            <a:r>
              <a:rPr lang="tr-TR" sz="1100" dirty="0"/>
              <a:t>-üs </a:t>
            </a:r>
            <a:r>
              <a:rPr lang="tr-TR" sz="1100" dirty="0" err="1"/>
              <a:t>Saade</a:t>
            </a:r>
            <a:endParaRPr lang="tr-TR" sz="1100" dirty="0"/>
          </a:p>
        </p:txBody>
      </p:sp>
      <p:sp>
        <p:nvSpPr>
          <p:cNvPr id="5" name="Metin kutusu 4">
            <a:extLst>
              <a:ext uri="{FF2B5EF4-FFF2-40B4-BE49-F238E27FC236}">
                <a16:creationId xmlns:a16="http://schemas.microsoft.com/office/drawing/2014/main" id="{DC53BB65-9A76-4A90-99B3-F0E2EEEA9818}"/>
              </a:ext>
            </a:extLst>
          </p:cNvPr>
          <p:cNvSpPr txBox="1"/>
          <p:nvPr/>
        </p:nvSpPr>
        <p:spPr>
          <a:xfrm>
            <a:off x="6854682" y="6342632"/>
            <a:ext cx="1893782" cy="369332"/>
          </a:xfrm>
          <a:prstGeom prst="rect">
            <a:avLst/>
          </a:prstGeom>
          <a:noFill/>
        </p:spPr>
        <p:txBody>
          <a:bodyPr wrap="square" rtlCol="0">
            <a:spAutoFit/>
          </a:bodyPr>
          <a:lstStyle/>
          <a:p>
            <a:r>
              <a:rPr lang="tr-TR" dirty="0"/>
              <a:t>19.Ağustos.2021</a:t>
            </a:r>
            <a:endParaRPr lang="en-US" dirty="0"/>
          </a:p>
        </p:txBody>
      </p:sp>
    </p:spTree>
    <p:extLst>
      <p:ext uri="{BB962C8B-B14F-4D97-AF65-F5344CB8AC3E}">
        <p14:creationId xmlns:p14="http://schemas.microsoft.com/office/powerpoint/2010/main" val="90834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97762" y="260649"/>
            <a:ext cx="5398368"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sers\Dogan\Dropbox\Kerbela gunlugu 2013\image 13.png"/>
          <p:cNvPicPr>
            <a:picLocks noChangeAspect="1" noChangeArrowheads="1"/>
          </p:cNvPicPr>
          <p:nvPr/>
        </p:nvPicPr>
        <p:blipFill rotWithShape="1">
          <a:blip r:embed="rId4">
            <a:extLst>
              <a:ext uri="{28A0092B-C50C-407E-A947-70E740481C1C}">
                <a14:useLocalDpi xmlns:a14="http://schemas.microsoft.com/office/drawing/2010/main" val="0"/>
              </a:ext>
            </a:extLst>
          </a:blip>
          <a:srcRect l="5740" t="11750" r="5207" b="44125"/>
          <a:stretch/>
        </p:blipFill>
        <p:spPr bwMode="auto">
          <a:xfrm>
            <a:off x="647070" y="1024227"/>
            <a:ext cx="4752527" cy="3225369"/>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Dogan\Dropbox\Kerbela gunlugu 2013\image 13.png"/>
          <p:cNvPicPr>
            <a:picLocks noChangeAspect="1" noChangeArrowheads="1"/>
          </p:cNvPicPr>
          <p:nvPr/>
        </p:nvPicPr>
        <p:blipFill rotWithShape="1">
          <a:blip r:embed="rId4">
            <a:extLst>
              <a:ext uri="{28A0092B-C50C-407E-A947-70E740481C1C}">
                <a14:useLocalDpi xmlns:a14="http://schemas.microsoft.com/office/drawing/2010/main" val="0"/>
              </a:ext>
            </a:extLst>
          </a:blip>
          <a:srcRect t="61071" b="15363"/>
          <a:stretch/>
        </p:blipFill>
        <p:spPr bwMode="auto">
          <a:xfrm>
            <a:off x="1691681" y="4568858"/>
            <a:ext cx="7056784" cy="1851627"/>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19</a:t>
            </a:fld>
            <a:endParaRPr lang="tr-TR"/>
          </a:p>
        </p:txBody>
      </p:sp>
      <p:pic>
        <p:nvPicPr>
          <p:cNvPr id="5" name="Picture 2" descr="C:\Users\Dogan\Desktop\Kerbela fotograflar\IRAK gezi 2010SEÇİLENLER\020 KERBELA H.T.7635 X.jpg">
            <a:extLst>
              <a:ext uri="{FF2B5EF4-FFF2-40B4-BE49-F238E27FC236}">
                <a16:creationId xmlns:a16="http://schemas.microsoft.com/office/drawing/2014/main" id="{8366C4C0-4409-493D-BF26-DCF0BD0A27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2468350"/>
            <a:ext cx="3024337" cy="2016224"/>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a:extLst>
              <a:ext uri="{FF2B5EF4-FFF2-40B4-BE49-F238E27FC236}">
                <a16:creationId xmlns:a16="http://schemas.microsoft.com/office/drawing/2014/main" id="{30B1D642-A050-4986-82F3-869F7AF176FD}"/>
              </a:ext>
            </a:extLst>
          </p:cNvPr>
          <p:cNvPicPr>
            <a:picLocks noChangeAspect="1"/>
          </p:cNvPicPr>
          <p:nvPr/>
        </p:nvPicPr>
        <p:blipFill>
          <a:blip r:embed="rId6"/>
          <a:stretch>
            <a:fillRect/>
          </a:stretch>
        </p:blipFill>
        <p:spPr>
          <a:xfrm>
            <a:off x="5724128" y="367842"/>
            <a:ext cx="2964394" cy="2016224"/>
          </a:xfrm>
          <a:prstGeom prst="rect">
            <a:avLst/>
          </a:prstGeom>
        </p:spPr>
      </p:pic>
      <p:sp>
        <p:nvSpPr>
          <p:cNvPr id="9" name="Metin kutusu 8">
            <a:extLst>
              <a:ext uri="{FF2B5EF4-FFF2-40B4-BE49-F238E27FC236}">
                <a16:creationId xmlns:a16="http://schemas.microsoft.com/office/drawing/2014/main" id="{002C6E12-ABD5-4499-BB5B-61C767E1FEBB}"/>
              </a:ext>
            </a:extLst>
          </p:cNvPr>
          <p:cNvSpPr txBox="1"/>
          <p:nvPr/>
        </p:nvSpPr>
        <p:spPr>
          <a:xfrm>
            <a:off x="612245" y="4224561"/>
            <a:ext cx="2410212" cy="369332"/>
          </a:xfrm>
          <a:prstGeom prst="rect">
            <a:avLst/>
          </a:prstGeom>
          <a:noFill/>
        </p:spPr>
        <p:txBody>
          <a:bodyPr wrap="square" rtlCol="0">
            <a:spAutoFit/>
          </a:bodyPr>
          <a:lstStyle/>
          <a:p>
            <a:r>
              <a:rPr lang="tr-TR" b="1" dirty="0"/>
              <a:t>İmam Hüseyin Türbesi </a:t>
            </a:r>
          </a:p>
        </p:txBody>
      </p:sp>
      <p:sp>
        <p:nvSpPr>
          <p:cNvPr id="3" name="Metin kutusu 2">
            <a:extLst>
              <a:ext uri="{FF2B5EF4-FFF2-40B4-BE49-F238E27FC236}">
                <a16:creationId xmlns:a16="http://schemas.microsoft.com/office/drawing/2014/main" id="{A81D7F98-C362-4555-A777-D2FF4AB29304}"/>
              </a:ext>
            </a:extLst>
          </p:cNvPr>
          <p:cNvSpPr txBox="1"/>
          <p:nvPr/>
        </p:nvSpPr>
        <p:spPr>
          <a:xfrm>
            <a:off x="6444208" y="6420485"/>
            <a:ext cx="2088232" cy="369332"/>
          </a:xfrm>
          <a:prstGeom prst="rect">
            <a:avLst/>
          </a:prstGeom>
          <a:noFill/>
        </p:spPr>
        <p:txBody>
          <a:bodyPr wrap="square" rtlCol="0">
            <a:spAutoFit/>
          </a:bodyPr>
          <a:lstStyle/>
          <a:p>
            <a:r>
              <a:rPr lang="tr-TR" dirty="0"/>
              <a:t>20.Ağustos.2021</a:t>
            </a:r>
            <a:endParaRPr lang="en-US" dirty="0"/>
          </a:p>
        </p:txBody>
      </p:sp>
    </p:spTree>
    <p:extLst>
      <p:ext uri="{BB962C8B-B14F-4D97-AF65-F5344CB8AC3E}">
        <p14:creationId xmlns:p14="http://schemas.microsoft.com/office/powerpoint/2010/main" val="166423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sp>
        <p:nvSpPr>
          <p:cNvPr id="3" name="Alt Başlık 2"/>
          <p:cNvSpPr>
            <a:spLocks noGrp="1"/>
          </p:cNvSpPr>
          <p:nvPr>
            <p:ph type="subTitle" idx="1"/>
          </p:nvPr>
        </p:nvSpPr>
        <p:spPr>
          <a:xfrm>
            <a:off x="1115167" y="2300402"/>
            <a:ext cx="7488832" cy="3936910"/>
          </a:xfrm>
        </p:spPr>
        <p:txBody>
          <a:bodyPr numCol="3">
            <a:noAutofit/>
          </a:bodyPr>
          <a:lstStyle/>
          <a:p>
            <a:pPr algn="l">
              <a:spcBef>
                <a:spcPts val="600"/>
              </a:spcBef>
            </a:pPr>
            <a:r>
              <a:rPr lang="tr-TR" sz="1600" noProof="1">
                <a:solidFill>
                  <a:schemeClr val="tx1"/>
                </a:solidFill>
              </a:rPr>
              <a:t>Şehidlerin serçeşmesi                                             Enbiyanın bağrı başı   Evliyanın gözü yaşı        Hasan ile Hüseyin’dir</a:t>
            </a:r>
          </a:p>
          <a:p>
            <a:pPr algn="l">
              <a:spcBef>
                <a:spcPts val="600"/>
              </a:spcBef>
            </a:pPr>
            <a:endParaRPr lang="tr-TR" sz="1600" noProof="1">
              <a:solidFill>
                <a:schemeClr val="tx1"/>
              </a:solidFill>
            </a:endParaRPr>
          </a:p>
          <a:p>
            <a:pPr algn="l">
              <a:spcBef>
                <a:spcPts val="600"/>
              </a:spcBef>
            </a:pPr>
            <a:r>
              <a:rPr lang="tr-TR" sz="1600" noProof="1">
                <a:solidFill>
                  <a:schemeClr val="tx1"/>
                </a:solidFill>
              </a:rPr>
              <a:t>Hazret-i Ali babaları Muhammed’dir dedeleri Arşın çifte küpeleri        Hasan ile Hüseyin’dir</a:t>
            </a:r>
          </a:p>
          <a:p>
            <a:pPr algn="l">
              <a:spcBef>
                <a:spcPts val="600"/>
              </a:spcBef>
            </a:pPr>
            <a:endParaRPr lang="tr-TR" sz="1600" noProof="1">
              <a:solidFill>
                <a:schemeClr val="tx1"/>
              </a:solidFill>
            </a:endParaRPr>
          </a:p>
          <a:p>
            <a:pPr algn="l">
              <a:spcBef>
                <a:spcPts val="600"/>
              </a:spcBef>
            </a:pPr>
            <a:r>
              <a:rPr lang="tr-TR" sz="1600" noProof="1">
                <a:solidFill>
                  <a:schemeClr val="tx1"/>
                </a:solidFill>
              </a:rPr>
              <a:t>Kerbelâ’nın ta içinde          Nur balkır siyah saçında                 Al kırmızı kan içinde                                                           Hasan ile Hüseyin’dir </a:t>
            </a:r>
          </a:p>
          <a:p>
            <a:pPr algn="l">
              <a:spcBef>
                <a:spcPts val="600"/>
              </a:spcBef>
            </a:pPr>
            <a:r>
              <a:rPr lang="tr-TR" sz="1600" noProof="1">
                <a:solidFill>
                  <a:schemeClr val="tx1"/>
                </a:solidFill>
              </a:rPr>
              <a:t>                                                                                 Kerbelâ’nın yazıları         Susuz gitmiş gazileri    Fatıma ana kuzuları      Hasan ile Hüseyin’dir   </a:t>
            </a:r>
          </a:p>
          <a:p>
            <a:pPr algn="l">
              <a:spcBef>
                <a:spcPts val="600"/>
              </a:spcBef>
            </a:pPr>
            <a:endParaRPr lang="tr-TR" sz="1600" noProof="1">
              <a:solidFill>
                <a:schemeClr val="tx1"/>
              </a:solidFill>
            </a:endParaRPr>
          </a:p>
          <a:p>
            <a:pPr algn="l">
              <a:spcBef>
                <a:spcPts val="600"/>
              </a:spcBef>
            </a:pPr>
            <a:r>
              <a:rPr lang="tr-TR" sz="1600" noProof="1">
                <a:solidFill>
                  <a:schemeClr val="tx1"/>
                </a:solidFill>
              </a:rPr>
              <a:t>Kerbelâ’da bile taşlar     Okur KURAN kesik başlar Şehit olan o kardaşlar  Hasan ile Hüseyin’dir.</a:t>
            </a:r>
          </a:p>
          <a:p>
            <a:pPr algn="l">
              <a:spcBef>
                <a:spcPts val="600"/>
              </a:spcBef>
            </a:pPr>
            <a:endParaRPr lang="tr-TR" sz="1600" noProof="1">
              <a:solidFill>
                <a:schemeClr val="tx1"/>
              </a:solidFill>
            </a:endParaRPr>
          </a:p>
          <a:p>
            <a:pPr algn="l">
              <a:spcBef>
                <a:spcPts val="600"/>
              </a:spcBef>
            </a:pPr>
            <a:endParaRPr lang="tr-TR" sz="1600" noProof="1">
              <a:solidFill>
                <a:schemeClr val="tx1"/>
              </a:solidFill>
            </a:endParaRPr>
          </a:p>
          <a:p>
            <a:pPr algn="l">
              <a:spcBef>
                <a:spcPts val="600"/>
              </a:spcBef>
            </a:pPr>
            <a:r>
              <a:rPr lang="tr-TR" sz="1600" noProof="1">
                <a:solidFill>
                  <a:schemeClr val="tx1"/>
                </a:solidFill>
              </a:rPr>
              <a:t>                                                                     </a:t>
            </a:r>
          </a:p>
          <a:p>
            <a:pPr algn="l">
              <a:spcBef>
                <a:spcPts val="600"/>
              </a:spcBef>
            </a:pPr>
            <a:r>
              <a:rPr lang="tr-TR" sz="1600" noProof="1">
                <a:solidFill>
                  <a:schemeClr val="tx1"/>
                </a:solidFill>
              </a:rPr>
              <a:t>                                               Dedesiyle bile varan    Kevser ırmağında duran Susuz ümmete su veren Hasan ile Hüseyin’dir    </a:t>
            </a:r>
          </a:p>
          <a:p>
            <a:pPr algn="l">
              <a:spcBef>
                <a:spcPts val="600"/>
              </a:spcBef>
            </a:pPr>
            <a:r>
              <a:rPr lang="tr-TR" sz="1600" noProof="1">
                <a:solidFill>
                  <a:schemeClr val="tx1"/>
                </a:solidFill>
              </a:rPr>
              <a:t>               </a:t>
            </a:r>
          </a:p>
          <a:p>
            <a:pPr algn="l">
              <a:spcBef>
                <a:spcPts val="600"/>
              </a:spcBef>
            </a:pPr>
            <a:r>
              <a:rPr lang="tr-TR" sz="1600" b="1" noProof="1">
                <a:solidFill>
                  <a:schemeClr val="tx1"/>
                </a:solidFill>
              </a:rPr>
              <a:t>Derviş Yunus </a:t>
            </a:r>
            <a:r>
              <a:rPr lang="tr-TR" sz="1600" noProof="1">
                <a:solidFill>
                  <a:schemeClr val="tx1"/>
                </a:solidFill>
              </a:rPr>
              <a:t>dünya fani Bizden evvel gelen kanı?     Ol iki cihan sultanı          Hasan ile Hüseyin’dir</a:t>
            </a:r>
          </a:p>
          <a:p>
            <a:pPr algn="l">
              <a:spcBef>
                <a:spcPts val="600"/>
              </a:spcBef>
            </a:pPr>
            <a:r>
              <a:rPr lang="tr-TR" sz="1600" noProof="1">
                <a:solidFill>
                  <a:schemeClr val="tx1"/>
                </a:solidFill>
              </a:rPr>
              <a:t>    </a:t>
            </a:r>
          </a:p>
          <a:p>
            <a:pPr algn="l">
              <a:spcBef>
                <a:spcPts val="600"/>
              </a:spcBef>
            </a:pPr>
            <a:r>
              <a:rPr lang="tr-TR" sz="1400" noProof="1">
                <a:solidFill>
                  <a:schemeClr val="tx1"/>
                </a:solidFill>
              </a:rPr>
              <a:t>Söz       :  YUNUS EMRE                  Yorum : Aydın Çakmakkaya</a:t>
            </a:r>
            <a:r>
              <a:rPr lang="tr-TR" sz="1400" dirty="0">
                <a:solidFill>
                  <a:schemeClr val="tx1"/>
                </a:solidFill>
              </a:rPr>
              <a:t> Derleme: Ali Çağlar Deniz</a:t>
            </a:r>
            <a:r>
              <a:rPr lang="tr-TR" sz="1600" dirty="0">
                <a:solidFill>
                  <a:schemeClr val="tx1"/>
                </a:solidFill>
              </a:rPr>
              <a:t>.                                </a:t>
            </a:r>
            <a:endParaRPr lang="tr-TR" sz="1600" b="1" dirty="0">
              <a:solidFill>
                <a:schemeClr val="tx1"/>
              </a:solidFill>
            </a:endParaRP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445224"/>
            <a:ext cx="964711" cy="1231305"/>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755576" y="1022281"/>
            <a:ext cx="7272808" cy="1692771"/>
          </a:xfrm>
          <a:prstGeom prst="rect">
            <a:avLst/>
          </a:prstGeom>
        </p:spPr>
        <p:txBody>
          <a:bodyPr wrap="square">
            <a:spAutoFit/>
          </a:bodyPr>
          <a:lstStyle/>
          <a:p>
            <a:r>
              <a:rPr lang="tr-TR" b="1" dirty="0"/>
              <a:t>                  MİLADÎ   10.Ağustos.2021   -      HİCRÎ - 1.Muharrem.1442</a:t>
            </a:r>
          </a:p>
          <a:p>
            <a:r>
              <a:rPr lang="tr-TR" sz="2000" b="1" dirty="0"/>
              <a:t>                                </a:t>
            </a:r>
            <a:r>
              <a:rPr lang="tr-TR" sz="3200" b="1" dirty="0"/>
              <a:t>YAS-I  MUHARREM </a:t>
            </a:r>
          </a:p>
          <a:p>
            <a:r>
              <a:rPr lang="tr-TR" b="1" dirty="0"/>
              <a:t>KERBELÂ 'dan bu yana 1382 Hicrî, 1341  </a:t>
            </a:r>
            <a:r>
              <a:rPr lang="tr-TR" b="1" dirty="0" err="1"/>
              <a:t>Miladî</a:t>
            </a:r>
            <a:r>
              <a:rPr lang="tr-TR" b="1" dirty="0"/>
              <a:t> yıl oldu, katliamlar, haksızlıklar hala sürüyor. </a:t>
            </a:r>
          </a:p>
          <a:p>
            <a:endParaRPr lang="tr-TR" dirty="0"/>
          </a:p>
        </p:txBody>
      </p:sp>
    </p:spTree>
    <p:extLst>
      <p:ext uri="{BB962C8B-B14F-4D97-AF65-F5344CB8AC3E}">
        <p14:creationId xmlns:p14="http://schemas.microsoft.com/office/powerpoint/2010/main" val="3806218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ogan\Desktop\Kerbela fotograflar\IRAK gezi 2010SEÇİLENLER\012 KERBELA C.A. 7797 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292750"/>
            <a:ext cx="6408750" cy="427250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5995090" y="5548590"/>
            <a:ext cx="2463110" cy="369332"/>
          </a:xfrm>
          <a:prstGeom prst="rect">
            <a:avLst/>
          </a:prstGeom>
          <a:noFill/>
        </p:spPr>
        <p:txBody>
          <a:bodyPr wrap="none" rtlCol="0">
            <a:spAutoFit/>
          </a:bodyPr>
          <a:lstStyle/>
          <a:p>
            <a:r>
              <a:rPr lang="tr-TR" b="1" dirty="0"/>
              <a:t>İmam HÜSEYİN </a:t>
            </a:r>
            <a:r>
              <a:rPr lang="tr-TR" b="1" dirty="0" err="1"/>
              <a:t>Turbesi</a:t>
            </a:r>
            <a:endParaRPr lang="tr-TR" b="1" dirty="0"/>
          </a:p>
        </p:txBody>
      </p:sp>
      <p:sp>
        <p:nvSpPr>
          <p:cNvPr id="4" name="Slayt Numarası Yer Tutucusu 3"/>
          <p:cNvSpPr>
            <a:spLocks noGrp="1"/>
          </p:cNvSpPr>
          <p:nvPr>
            <p:ph type="sldNum" sz="quarter" idx="12"/>
          </p:nvPr>
        </p:nvSpPr>
        <p:spPr/>
        <p:txBody>
          <a:bodyPr/>
          <a:lstStyle/>
          <a:p>
            <a:fld id="{10965192-25BC-46F3-AE93-4F259B012909}" type="slidenum">
              <a:rPr lang="tr-TR" smtClean="0"/>
              <a:t>20</a:t>
            </a:fld>
            <a:endParaRPr lang="tr-TR"/>
          </a:p>
        </p:txBody>
      </p:sp>
    </p:spTree>
    <p:extLst>
      <p:ext uri="{BB962C8B-B14F-4D97-AF65-F5344CB8AC3E}">
        <p14:creationId xmlns:p14="http://schemas.microsoft.com/office/powerpoint/2010/main" val="2325796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sp>
        <p:nvSpPr>
          <p:cNvPr id="3" name="Alt Başlık 2"/>
          <p:cNvSpPr>
            <a:spLocks noGrp="1"/>
          </p:cNvSpPr>
          <p:nvPr>
            <p:ph type="subTitle" idx="1"/>
          </p:nvPr>
        </p:nvSpPr>
        <p:spPr/>
        <p:txBody>
          <a:bodyPr/>
          <a:lstStyle/>
          <a:p>
            <a:endParaRPr lang="tr-TR" dirty="0"/>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ogan\Desktop\Kerbela fotograflar\IRAK gezi 2010SEÇİLENLER\007 H.T. FUZULİ KERBELA 7121 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628" y="1196752"/>
            <a:ext cx="6444715" cy="4296476"/>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4067944" y="6000945"/>
            <a:ext cx="4773807" cy="369332"/>
          </a:xfrm>
          <a:prstGeom prst="rect">
            <a:avLst/>
          </a:prstGeom>
          <a:noFill/>
        </p:spPr>
        <p:txBody>
          <a:bodyPr wrap="none" rtlCol="0">
            <a:spAutoFit/>
          </a:bodyPr>
          <a:lstStyle/>
          <a:p>
            <a:r>
              <a:rPr lang="tr-TR" b="1" dirty="0"/>
              <a:t>Fuzuli’nin mezar taşı  ve CELAL ABBAS  Türbesi</a:t>
            </a:r>
          </a:p>
        </p:txBody>
      </p:sp>
      <p:sp>
        <p:nvSpPr>
          <p:cNvPr id="6" name="Slayt Numarası Yer Tutucusu 5"/>
          <p:cNvSpPr>
            <a:spLocks noGrp="1"/>
          </p:cNvSpPr>
          <p:nvPr>
            <p:ph type="sldNum" sz="quarter" idx="12"/>
          </p:nvPr>
        </p:nvSpPr>
        <p:spPr/>
        <p:txBody>
          <a:bodyPr/>
          <a:lstStyle/>
          <a:p>
            <a:fld id="{10965192-25BC-46F3-AE93-4F259B012909}" type="slidenum">
              <a:rPr lang="tr-TR" smtClean="0"/>
              <a:t>21</a:t>
            </a:fld>
            <a:endParaRPr lang="tr-TR"/>
          </a:p>
        </p:txBody>
      </p:sp>
    </p:spTree>
    <p:extLst>
      <p:ext uri="{BB962C8B-B14F-4D97-AF65-F5344CB8AC3E}">
        <p14:creationId xmlns:p14="http://schemas.microsoft.com/office/powerpoint/2010/main" val="3888643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4067944" y="6000945"/>
            <a:ext cx="3240360" cy="369332"/>
          </a:xfrm>
          <a:prstGeom prst="rect">
            <a:avLst/>
          </a:prstGeom>
          <a:noFill/>
        </p:spPr>
        <p:txBody>
          <a:bodyPr wrap="square" rtlCol="0">
            <a:spAutoFit/>
          </a:bodyPr>
          <a:lstStyle/>
          <a:p>
            <a:r>
              <a:rPr lang="tr-TR" b="1" dirty="0"/>
              <a:t>İmam Hüseyin Türbesi</a:t>
            </a:r>
          </a:p>
        </p:txBody>
      </p:sp>
      <p:pic>
        <p:nvPicPr>
          <p:cNvPr id="1027" name="Picture 3" descr="F:\Kerbela fotograflar\Imam_Hossein_Shrine_Karba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220" y="1196752"/>
            <a:ext cx="6101705" cy="4156786"/>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22</a:t>
            </a:fld>
            <a:endParaRPr lang="tr-TR"/>
          </a:p>
        </p:txBody>
      </p:sp>
    </p:spTree>
    <p:extLst>
      <p:ext uri="{BB962C8B-B14F-4D97-AF65-F5344CB8AC3E}">
        <p14:creationId xmlns:p14="http://schemas.microsoft.com/office/powerpoint/2010/main" val="4170824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418187"/>
            <a:ext cx="5329896"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5773576" y="5926326"/>
            <a:ext cx="3240360" cy="369332"/>
          </a:xfrm>
          <a:prstGeom prst="rect">
            <a:avLst/>
          </a:prstGeom>
          <a:noFill/>
        </p:spPr>
        <p:txBody>
          <a:bodyPr wrap="square" rtlCol="0">
            <a:spAutoFit/>
          </a:bodyPr>
          <a:lstStyle/>
          <a:p>
            <a:r>
              <a:rPr lang="tr-TR" b="1" dirty="0"/>
              <a:t>             İmam Hüseyin Türbesi</a:t>
            </a:r>
          </a:p>
        </p:txBody>
      </p:sp>
      <p:pic>
        <p:nvPicPr>
          <p:cNvPr id="2050" name="Picture 2" descr="F:\Kerbela fotograflar\18karbala_ashura.jpg"/>
          <p:cNvPicPr>
            <a:picLocks noChangeAspect="1" noChangeArrowheads="1"/>
          </p:cNvPicPr>
          <p:nvPr/>
        </p:nvPicPr>
        <p:blipFill rotWithShape="1">
          <a:blip r:embed="rId4">
            <a:extLst>
              <a:ext uri="{28A0092B-C50C-407E-A947-70E740481C1C}">
                <a14:useLocalDpi xmlns:a14="http://schemas.microsoft.com/office/drawing/2010/main" val="0"/>
              </a:ext>
            </a:extLst>
          </a:blip>
          <a:srcRect b="4182"/>
          <a:stretch/>
        </p:blipFill>
        <p:spPr bwMode="auto">
          <a:xfrm>
            <a:off x="3563888" y="1096090"/>
            <a:ext cx="5137000" cy="4610022"/>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23</a:t>
            </a:fld>
            <a:endParaRPr lang="tr-TR" dirty="0"/>
          </a:p>
        </p:txBody>
      </p:sp>
      <p:sp>
        <p:nvSpPr>
          <p:cNvPr id="8" name="Metin kutusu 7">
            <a:extLst>
              <a:ext uri="{FF2B5EF4-FFF2-40B4-BE49-F238E27FC236}">
                <a16:creationId xmlns:a16="http://schemas.microsoft.com/office/drawing/2014/main" id="{C660B2C3-8229-492C-9543-CB6C0AC8756C}"/>
              </a:ext>
            </a:extLst>
          </p:cNvPr>
          <p:cNvSpPr txBox="1"/>
          <p:nvPr/>
        </p:nvSpPr>
        <p:spPr>
          <a:xfrm>
            <a:off x="1917443" y="6330366"/>
            <a:ext cx="6345007" cy="261610"/>
          </a:xfrm>
          <a:prstGeom prst="rect">
            <a:avLst/>
          </a:prstGeom>
          <a:noFill/>
        </p:spPr>
        <p:txBody>
          <a:bodyPr wrap="none" rtlCol="0">
            <a:spAutoFit/>
          </a:bodyPr>
          <a:lstStyle/>
          <a:p>
            <a:r>
              <a:rPr lang="tr-TR" sz="1100" dirty="0">
                <a:latin typeface="Arial Black" panose="020B0A04020102020204" pitchFamily="34" charset="0"/>
              </a:rPr>
              <a:t>ADO Alevi Düşünce Ocağı   - KERBELÂ GÜNLÜĞÜ 2021 -      </a:t>
            </a:r>
            <a:r>
              <a:rPr lang="tr-TR" sz="1100" dirty="0">
                <a:latin typeface="Arial Black" panose="020B0A04020102020204" pitchFamily="34" charset="0"/>
                <a:hlinkClick r:id="rId5"/>
              </a:rPr>
              <a:t>mail@aleviocagi.org</a:t>
            </a:r>
            <a:r>
              <a:rPr lang="tr-TR" sz="1100" dirty="0">
                <a:latin typeface="Arial Black" panose="020B0A04020102020204" pitchFamily="34" charset="0"/>
              </a:rPr>
              <a:t> </a:t>
            </a:r>
          </a:p>
        </p:txBody>
      </p:sp>
      <p:sp>
        <p:nvSpPr>
          <p:cNvPr id="9" name="Metin kutusu 8">
            <a:extLst>
              <a:ext uri="{FF2B5EF4-FFF2-40B4-BE49-F238E27FC236}">
                <a16:creationId xmlns:a16="http://schemas.microsoft.com/office/drawing/2014/main" id="{C873A697-1C79-4D42-85D4-E2F1D39E6ED6}"/>
              </a:ext>
            </a:extLst>
          </p:cNvPr>
          <p:cNvSpPr txBox="1"/>
          <p:nvPr/>
        </p:nvSpPr>
        <p:spPr>
          <a:xfrm>
            <a:off x="443112" y="1290478"/>
            <a:ext cx="4025261" cy="954107"/>
          </a:xfrm>
          <a:prstGeom prst="rect">
            <a:avLst/>
          </a:prstGeom>
          <a:noFill/>
        </p:spPr>
        <p:txBody>
          <a:bodyPr wrap="square" rtlCol="0">
            <a:spAutoFit/>
          </a:bodyPr>
          <a:lstStyle/>
          <a:p>
            <a:r>
              <a:rPr lang="tr-TR" sz="2800" dirty="0">
                <a:latin typeface="Arial Black" panose="020B0A04020102020204" pitchFamily="34" charset="0"/>
              </a:rPr>
              <a:t>Kerbelâ şehitlerine </a:t>
            </a:r>
          </a:p>
          <a:p>
            <a:r>
              <a:rPr lang="tr-TR" sz="2800" dirty="0">
                <a:latin typeface="Arial Black" panose="020B0A04020102020204" pitchFamily="34" charset="0"/>
              </a:rPr>
              <a:t>Rahmet olsun </a:t>
            </a:r>
          </a:p>
        </p:txBody>
      </p:sp>
    </p:spTree>
    <p:extLst>
      <p:ext uri="{BB962C8B-B14F-4D97-AF65-F5344CB8AC3E}">
        <p14:creationId xmlns:p14="http://schemas.microsoft.com/office/powerpoint/2010/main" val="492650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gan\Dropbox\Kerbela gunlugu 2013\image 1.png"/>
          <p:cNvPicPr>
            <a:picLocks noChangeAspect="1" noChangeArrowheads="1"/>
          </p:cNvPicPr>
          <p:nvPr/>
        </p:nvPicPr>
        <p:blipFill rotWithShape="1">
          <a:blip r:embed="rId4">
            <a:extLst>
              <a:ext uri="{28A0092B-C50C-407E-A947-70E740481C1C}">
                <a14:useLocalDpi xmlns:a14="http://schemas.microsoft.com/office/drawing/2010/main" val="0"/>
              </a:ext>
            </a:extLst>
          </a:blip>
          <a:srcRect l="7682" t="15057" r="7010" b="41696"/>
          <a:stretch/>
        </p:blipFill>
        <p:spPr bwMode="auto">
          <a:xfrm>
            <a:off x="539552" y="1052736"/>
            <a:ext cx="4363258" cy="30295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gan\Desktop\Kerbela fotograflar\image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4293096"/>
            <a:ext cx="6416600" cy="2217201"/>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3</a:t>
            </a:fld>
            <a:endParaRPr lang="tr-TR"/>
          </a:p>
        </p:txBody>
      </p:sp>
    </p:spTree>
    <p:extLst>
      <p:ext uri="{BB962C8B-B14F-4D97-AF65-F5344CB8AC3E}">
        <p14:creationId xmlns:p14="http://schemas.microsoft.com/office/powerpoint/2010/main" val="66301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ogan\Dropbox\Kerbela gunlugu 2013\image 2.png"/>
          <p:cNvPicPr>
            <a:picLocks noChangeAspect="1" noChangeArrowheads="1"/>
          </p:cNvPicPr>
          <p:nvPr/>
        </p:nvPicPr>
        <p:blipFill rotWithShape="1">
          <a:blip r:embed="rId3">
            <a:extLst>
              <a:ext uri="{28A0092B-C50C-407E-A947-70E740481C1C}">
                <a14:useLocalDpi xmlns:a14="http://schemas.microsoft.com/office/drawing/2010/main" val="0"/>
              </a:ext>
            </a:extLst>
          </a:blip>
          <a:srcRect l="5739" t="13241" r="4026" b="48364"/>
          <a:stretch/>
        </p:blipFill>
        <p:spPr bwMode="auto">
          <a:xfrm>
            <a:off x="611560" y="980728"/>
            <a:ext cx="4555976" cy="265524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ogan\Dropbox\Kerbela gunlugu 2013\image 2.png"/>
          <p:cNvPicPr>
            <a:picLocks noChangeAspect="1" noChangeArrowheads="1"/>
          </p:cNvPicPr>
          <p:nvPr/>
        </p:nvPicPr>
        <p:blipFill rotWithShape="1">
          <a:blip r:embed="rId3">
            <a:extLst>
              <a:ext uri="{28A0092B-C50C-407E-A947-70E740481C1C}">
                <a14:useLocalDpi xmlns:a14="http://schemas.microsoft.com/office/drawing/2010/main" val="0"/>
              </a:ext>
            </a:extLst>
          </a:blip>
          <a:srcRect l="4539" t="67460" r="1609" b="9462"/>
          <a:stretch/>
        </p:blipFill>
        <p:spPr bwMode="auto">
          <a:xfrm>
            <a:off x="2339752" y="4071012"/>
            <a:ext cx="6311309" cy="212571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5364089" y="1772816"/>
            <a:ext cx="2448271" cy="646331"/>
          </a:xfrm>
          <a:prstGeom prst="rect">
            <a:avLst/>
          </a:prstGeom>
          <a:noFill/>
        </p:spPr>
        <p:txBody>
          <a:bodyPr wrap="square" rtlCol="0">
            <a:spAutoFit/>
          </a:bodyPr>
          <a:lstStyle/>
          <a:p>
            <a:r>
              <a:rPr lang="tr-TR" dirty="0">
                <a:latin typeface="Arial Black" panose="020B0A04020102020204" pitchFamily="34" charset="0"/>
              </a:rPr>
              <a:t>1.Muharrem. 61  1.Ekim . 680</a:t>
            </a:r>
            <a:r>
              <a:rPr lang="tr-TR" dirty="0"/>
              <a:t>  </a:t>
            </a:r>
          </a:p>
        </p:txBody>
      </p:sp>
      <p:sp>
        <p:nvSpPr>
          <p:cNvPr id="5" name="Slayt Numarası Yer Tutucusu 4"/>
          <p:cNvSpPr>
            <a:spLocks noGrp="1"/>
          </p:cNvSpPr>
          <p:nvPr>
            <p:ph type="sldNum" sz="quarter" idx="12"/>
          </p:nvPr>
        </p:nvSpPr>
        <p:spPr/>
        <p:txBody>
          <a:bodyPr/>
          <a:lstStyle/>
          <a:p>
            <a:fld id="{10965192-25BC-46F3-AE93-4F259B012909}" type="slidenum">
              <a:rPr lang="tr-TR" smtClean="0"/>
              <a:t>4</a:t>
            </a:fld>
            <a:endParaRPr lang="tr-TR"/>
          </a:p>
        </p:txBody>
      </p:sp>
      <p:sp>
        <p:nvSpPr>
          <p:cNvPr id="3" name="Metin kutusu 2">
            <a:extLst>
              <a:ext uri="{FF2B5EF4-FFF2-40B4-BE49-F238E27FC236}">
                <a16:creationId xmlns:a16="http://schemas.microsoft.com/office/drawing/2014/main" id="{60C8CA84-2CB5-4631-AE48-3C7F9428BF02}"/>
              </a:ext>
            </a:extLst>
          </p:cNvPr>
          <p:cNvSpPr txBox="1"/>
          <p:nvPr/>
        </p:nvSpPr>
        <p:spPr>
          <a:xfrm>
            <a:off x="5948772" y="2748414"/>
            <a:ext cx="1728192" cy="369332"/>
          </a:xfrm>
          <a:prstGeom prst="rect">
            <a:avLst/>
          </a:prstGeom>
          <a:noFill/>
        </p:spPr>
        <p:txBody>
          <a:bodyPr wrap="square" rtlCol="0">
            <a:spAutoFit/>
          </a:bodyPr>
          <a:lstStyle/>
          <a:p>
            <a:r>
              <a:rPr lang="tr-TR" dirty="0"/>
              <a:t>9.Ağustos.2021</a:t>
            </a:r>
            <a:endParaRPr lang="en-US" dirty="0"/>
          </a:p>
        </p:txBody>
      </p:sp>
    </p:spTree>
    <p:extLst>
      <p:ext uri="{BB962C8B-B14F-4D97-AF65-F5344CB8AC3E}">
        <p14:creationId xmlns:p14="http://schemas.microsoft.com/office/powerpoint/2010/main" val="426663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sp>
        <p:nvSpPr>
          <p:cNvPr id="3" name="Alt Başlık 2"/>
          <p:cNvSpPr>
            <a:spLocks noGrp="1"/>
          </p:cNvSpPr>
          <p:nvPr>
            <p:ph type="subTitle" idx="1"/>
          </p:nvPr>
        </p:nvSpPr>
        <p:spPr/>
        <p:txBody>
          <a:bodyPr/>
          <a:lstStyle/>
          <a:p>
            <a:endParaRPr lang="tr-TR" dirty="0"/>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Dogan\Dropbox\Kerbela gunlugu 2013\image 3.png"/>
          <p:cNvPicPr>
            <a:picLocks noChangeAspect="1" noChangeArrowheads="1"/>
          </p:cNvPicPr>
          <p:nvPr/>
        </p:nvPicPr>
        <p:blipFill rotWithShape="1">
          <a:blip r:embed="rId4">
            <a:extLst>
              <a:ext uri="{28A0092B-C50C-407E-A947-70E740481C1C}">
                <a14:useLocalDpi xmlns:a14="http://schemas.microsoft.com/office/drawing/2010/main" val="0"/>
              </a:ext>
            </a:extLst>
          </a:blip>
          <a:srcRect t="11603" b="8830"/>
          <a:stretch/>
        </p:blipFill>
        <p:spPr bwMode="auto">
          <a:xfrm>
            <a:off x="2411760" y="1050316"/>
            <a:ext cx="5162524" cy="5626213"/>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5</a:t>
            </a:fld>
            <a:endParaRPr lang="tr-TR"/>
          </a:p>
        </p:txBody>
      </p:sp>
      <p:sp>
        <p:nvSpPr>
          <p:cNvPr id="5" name="Metin kutusu 4">
            <a:extLst>
              <a:ext uri="{FF2B5EF4-FFF2-40B4-BE49-F238E27FC236}">
                <a16:creationId xmlns:a16="http://schemas.microsoft.com/office/drawing/2014/main" id="{D1A8A760-5FE5-4F94-84C7-6FA3390C924B}"/>
              </a:ext>
            </a:extLst>
          </p:cNvPr>
          <p:cNvSpPr txBox="1"/>
          <p:nvPr/>
        </p:nvSpPr>
        <p:spPr>
          <a:xfrm>
            <a:off x="539552" y="1916832"/>
            <a:ext cx="1970410" cy="369332"/>
          </a:xfrm>
          <a:prstGeom prst="rect">
            <a:avLst/>
          </a:prstGeom>
          <a:noFill/>
        </p:spPr>
        <p:txBody>
          <a:bodyPr wrap="square" rtlCol="0">
            <a:spAutoFit/>
          </a:bodyPr>
          <a:lstStyle/>
          <a:p>
            <a:r>
              <a:rPr lang="tr-TR" dirty="0"/>
              <a:t>10.Ağustos.2021</a:t>
            </a:r>
            <a:endParaRPr lang="en-US" dirty="0"/>
          </a:p>
        </p:txBody>
      </p:sp>
    </p:spTree>
    <p:extLst>
      <p:ext uri="{BB962C8B-B14F-4D97-AF65-F5344CB8AC3E}">
        <p14:creationId xmlns:p14="http://schemas.microsoft.com/office/powerpoint/2010/main" val="94322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Dogan\Dropbox\Kerbela gunlugu 2013\image 4.png"/>
          <p:cNvPicPr>
            <a:picLocks noChangeAspect="1" noChangeArrowheads="1"/>
          </p:cNvPicPr>
          <p:nvPr/>
        </p:nvPicPr>
        <p:blipFill rotWithShape="1">
          <a:blip r:embed="rId3">
            <a:extLst>
              <a:ext uri="{28A0092B-C50C-407E-A947-70E740481C1C}">
                <a14:useLocalDpi xmlns:a14="http://schemas.microsoft.com/office/drawing/2010/main" val="0"/>
              </a:ext>
            </a:extLst>
          </a:blip>
          <a:srcRect l="2808" t="12772" r="2408" b="42554"/>
          <a:stretch/>
        </p:blipFill>
        <p:spPr bwMode="auto">
          <a:xfrm>
            <a:off x="539552" y="1052736"/>
            <a:ext cx="4640560" cy="299580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ogan\Dropbox\Kerbela gunlugu 2013\image 4.png"/>
          <p:cNvPicPr>
            <a:picLocks noChangeAspect="1" noChangeArrowheads="1"/>
          </p:cNvPicPr>
          <p:nvPr/>
        </p:nvPicPr>
        <p:blipFill rotWithShape="1">
          <a:blip r:embed="rId3">
            <a:extLst>
              <a:ext uri="{28A0092B-C50C-407E-A947-70E740481C1C}">
                <a14:useLocalDpi xmlns:a14="http://schemas.microsoft.com/office/drawing/2010/main" val="0"/>
              </a:ext>
            </a:extLst>
          </a:blip>
          <a:srcRect t="64162" r="1808" b="14741"/>
          <a:stretch/>
        </p:blipFill>
        <p:spPr bwMode="auto">
          <a:xfrm>
            <a:off x="2051720" y="4365104"/>
            <a:ext cx="6603066" cy="1943165"/>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6</a:t>
            </a:fld>
            <a:endParaRPr lang="tr-TR"/>
          </a:p>
        </p:txBody>
      </p:sp>
      <p:sp>
        <p:nvSpPr>
          <p:cNvPr id="5" name="Metin kutusu 4">
            <a:extLst>
              <a:ext uri="{FF2B5EF4-FFF2-40B4-BE49-F238E27FC236}">
                <a16:creationId xmlns:a16="http://schemas.microsoft.com/office/drawing/2014/main" id="{CC8D34E5-73F4-4A14-BBFE-219BCB2E8143}"/>
              </a:ext>
            </a:extLst>
          </p:cNvPr>
          <p:cNvSpPr txBox="1"/>
          <p:nvPr/>
        </p:nvSpPr>
        <p:spPr>
          <a:xfrm>
            <a:off x="7092280" y="1628800"/>
            <a:ext cx="1677062" cy="369332"/>
          </a:xfrm>
          <a:prstGeom prst="rect">
            <a:avLst/>
          </a:prstGeom>
          <a:noFill/>
        </p:spPr>
        <p:txBody>
          <a:bodyPr wrap="none" rtlCol="0">
            <a:spAutoFit/>
          </a:bodyPr>
          <a:lstStyle/>
          <a:p>
            <a:r>
              <a:rPr lang="tr-TR" dirty="0"/>
              <a:t>11.Ağustos.2021</a:t>
            </a:r>
            <a:endParaRPr lang="en-US" dirty="0"/>
          </a:p>
        </p:txBody>
      </p:sp>
    </p:spTree>
    <p:extLst>
      <p:ext uri="{BB962C8B-B14F-4D97-AF65-F5344CB8AC3E}">
        <p14:creationId xmlns:p14="http://schemas.microsoft.com/office/powerpoint/2010/main" val="1574772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7</a:t>
            </a:fld>
            <a:endParaRPr lang="tr-TR"/>
          </a:p>
        </p:txBody>
      </p:sp>
      <p:sp>
        <p:nvSpPr>
          <p:cNvPr id="5" name="Metin kutusu 4">
            <a:extLst>
              <a:ext uri="{FF2B5EF4-FFF2-40B4-BE49-F238E27FC236}">
                <a16:creationId xmlns:a16="http://schemas.microsoft.com/office/drawing/2014/main" id="{C51464E9-81A5-4860-A2CC-3B8607F01C2F}"/>
              </a:ext>
            </a:extLst>
          </p:cNvPr>
          <p:cNvSpPr txBox="1"/>
          <p:nvPr/>
        </p:nvSpPr>
        <p:spPr>
          <a:xfrm>
            <a:off x="1595562" y="4738466"/>
            <a:ext cx="7082431" cy="1477328"/>
          </a:xfrm>
          <a:prstGeom prst="rect">
            <a:avLst/>
          </a:prstGeom>
          <a:noFill/>
        </p:spPr>
        <p:txBody>
          <a:bodyPr wrap="square" rtlCol="0">
            <a:spAutoFit/>
          </a:bodyPr>
          <a:lstStyle/>
          <a:p>
            <a:r>
              <a:rPr lang="tr-TR" dirty="0">
                <a:latin typeface="Arial Black" panose="020B0A04020102020204" pitchFamily="34" charset="0"/>
              </a:rPr>
              <a:t>                      3 Muharrem 61  - 3 Ekim 680 </a:t>
            </a:r>
          </a:p>
          <a:p>
            <a:r>
              <a:rPr lang="tr-TR" dirty="0">
                <a:latin typeface="Arial Black" panose="020B0A04020102020204" pitchFamily="34" charset="0"/>
              </a:rPr>
              <a:t>Gün Kerbelâ ve Kûfe arasında yazışmalarla geçerken İmam Hüseyin Naymana ve Kadiriye adlı iki beldeden şimdi İmam Hüseyin türbesinin bulunduğu araziyi 60.000 dirheme satın alır. </a:t>
            </a:r>
          </a:p>
        </p:txBody>
      </p:sp>
      <p:pic>
        <p:nvPicPr>
          <p:cNvPr id="6" name="Picture 2" descr="What Does Karbala Teach Us? - International Shia News Agency">
            <a:extLst>
              <a:ext uri="{FF2B5EF4-FFF2-40B4-BE49-F238E27FC236}">
                <a16:creationId xmlns:a16="http://schemas.microsoft.com/office/drawing/2014/main" id="{EC43D196-B8E9-42AF-A764-E86556421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31" y="1062003"/>
            <a:ext cx="5178152" cy="33722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m Husayn Shrine">
            <a:extLst>
              <a:ext uri="{FF2B5EF4-FFF2-40B4-BE49-F238E27FC236}">
                <a16:creationId xmlns:a16="http://schemas.microsoft.com/office/drawing/2014/main" id="{81B40DD9-12D1-4651-8383-7879AA51C5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008285"/>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m Husayn Shrine - Alchetron, The Free Social Encyclopedia">
            <a:extLst>
              <a:ext uri="{FF2B5EF4-FFF2-40B4-BE49-F238E27FC236}">
                <a16:creationId xmlns:a16="http://schemas.microsoft.com/office/drawing/2014/main" id="{F973AAF4-150E-4613-AD09-6D967E3A1B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4858" y="2887562"/>
            <a:ext cx="2540755" cy="1695225"/>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3CF7B3BC-01EC-40C6-927E-1825102E7A7D}"/>
              </a:ext>
            </a:extLst>
          </p:cNvPr>
          <p:cNvSpPr txBox="1"/>
          <p:nvPr/>
        </p:nvSpPr>
        <p:spPr>
          <a:xfrm>
            <a:off x="7164288" y="6250163"/>
            <a:ext cx="1704313" cy="369332"/>
          </a:xfrm>
          <a:prstGeom prst="rect">
            <a:avLst/>
          </a:prstGeom>
          <a:noFill/>
        </p:spPr>
        <p:txBody>
          <a:bodyPr wrap="none" rtlCol="0">
            <a:spAutoFit/>
          </a:bodyPr>
          <a:lstStyle/>
          <a:p>
            <a:r>
              <a:rPr lang="tr-TR" dirty="0"/>
              <a:t>12.Ağustos.2021</a:t>
            </a:r>
            <a:endParaRPr lang="en-US" dirty="0"/>
          </a:p>
        </p:txBody>
      </p:sp>
    </p:spTree>
    <p:extLst>
      <p:ext uri="{BB962C8B-B14F-4D97-AF65-F5344CB8AC3E}">
        <p14:creationId xmlns:p14="http://schemas.microsoft.com/office/powerpoint/2010/main" val="47105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Dogan\Dropbox\Kerbela gunlugu 2013\image 5.png"/>
          <p:cNvPicPr>
            <a:picLocks noChangeAspect="1" noChangeArrowheads="1"/>
          </p:cNvPicPr>
          <p:nvPr/>
        </p:nvPicPr>
        <p:blipFill rotWithShape="1">
          <a:blip r:embed="rId3">
            <a:extLst>
              <a:ext uri="{28A0092B-C50C-407E-A947-70E740481C1C}">
                <a14:useLocalDpi xmlns:a14="http://schemas.microsoft.com/office/drawing/2010/main" val="0"/>
              </a:ext>
            </a:extLst>
          </a:blip>
          <a:srcRect l="1808" t="12042" r="1808" b="40364"/>
          <a:stretch/>
        </p:blipFill>
        <p:spPr bwMode="auto">
          <a:xfrm>
            <a:off x="683568" y="1052736"/>
            <a:ext cx="5270412" cy="356463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ogan\Dropbox\Kerbela gunlugu 2013\image 5.png"/>
          <p:cNvPicPr>
            <a:picLocks noChangeAspect="1" noChangeArrowheads="1"/>
          </p:cNvPicPr>
          <p:nvPr/>
        </p:nvPicPr>
        <p:blipFill rotWithShape="1">
          <a:blip r:embed="rId3">
            <a:extLst>
              <a:ext uri="{28A0092B-C50C-407E-A947-70E740481C1C}">
                <a14:useLocalDpi xmlns:a14="http://schemas.microsoft.com/office/drawing/2010/main" val="0"/>
              </a:ext>
            </a:extLst>
          </a:blip>
          <a:srcRect t="66361" b="13800"/>
          <a:stretch/>
        </p:blipFill>
        <p:spPr bwMode="auto">
          <a:xfrm>
            <a:off x="2051720" y="4845333"/>
            <a:ext cx="6724650" cy="1807369"/>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8</a:t>
            </a:fld>
            <a:endParaRPr lang="tr-TR"/>
          </a:p>
        </p:txBody>
      </p:sp>
      <p:sp>
        <p:nvSpPr>
          <p:cNvPr id="3" name="Metin kutusu 2">
            <a:extLst>
              <a:ext uri="{FF2B5EF4-FFF2-40B4-BE49-F238E27FC236}">
                <a16:creationId xmlns:a16="http://schemas.microsoft.com/office/drawing/2014/main" id="{9EA232E2-45E0-4831-9CF2-3CA483E361BB}"/>
              </a:ext>
            </a:extLst>
          </p:cNvPr>
          <p:cNvSpPr txBox="1"/>
          <p:nvPr/>
        </p:nvSpPr>
        <p:spPr>
          <a:xfrm>
            <a:off x="6516216" y="1772815"/>
            <a:ext cx="1941984" cy="369332"/>
          </a:xfrm>
          <a:prstGeom prst="rect">
            <a:avLst/>
          </a:prstGeom>
          <a:noFill/>
        </p:spPr>
        <p:txBody>
          <a:bodyPr wrap="square" rtlCol="0">
            <a:spAutoFit/>
          </a:bodyPr>
          <a:lstStyle/>
          <a:p>
            <a:r>
              <a:rPr lang="tr-TR" dirty="0"/>
              <a:t>12. Ağustos.2021</a:t>
            </a:r>
            <a:endParaRPr lang="en-US" dirty="0"/>
          </a:p>
        </p:txBody>
      </p:sp>
    </p:spTree>
    <p:extLst>
      <p:ext uri="{BB962C8B-B14F-4D97-AF65-F5344CB8AC3E}">
        <p14:creationId xmlns:p14="http://schemas.microsoft.com/office/powerpoint/2010/main" val="42978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792087"/>
          </a:xfrm>
        </p:spPr>
        <p:txBody>
          <a:bodyPr/>
          <a:lstStyle/>
          <a:p>
            <a:r>
              <a:rPr lang="tr-TR" dirty="0"/>
              <a:t>KERBELA GÜNLÜĞÜ </a:t>
            </a:r>
          </a:p>
        </p:txBody>
      </p:sp>
      <p:pic>
        <p:nvPicPr>
          <p:cNvPr id="1026" name="Picture 2" descr="C:\Users\Dogan\Dropbox\ADO\LOGO\ado_logo_birlesik_turkce_golgesiz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141605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Dogan\Dropbox\Kerbela gunlugu 2013\image 6.png"/>
          <p:cNvPicPr>
            <a:picLocks noChangeAspect="1" noChangeArrowheads="1"/>
          </p:cNvPicPr>
          <p:nvPr/>
        </p:nvPicPr>
        <p:blipFill rotWithShape="1">
          <a:blip r:embed="rId4">
            <a:extLst>
              <a:ext uri="{28A0092B-C50C-407E-A947-70E740481C1C}">
                <a14:useLocalDpi xmlns:a14="http://schemas.microsoft.com/office/drawing/2010/main" val="0"/>
              </a:ext>
            </a:extLst>
          </a:blip>
          <a:srcRect l="7807" t="12772" r="6807" b="11749"/>
          <a:stretch/>
        </p:blipFill>
        <p:spPr bwMode="auto">
          <a:xfrm>
            <a:off x="4229974" y="1048922"/>
            <a:ext cx="4515583" cy="5467345"/>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10965192-25BC-46F3-AE93-4F259B012909}" type="slidenum">
              <a:rPr lang="tr-TR" smtClean="0"/>
              <a:t>9</a:t>
            </a:fld>
            <a:endParaRPr lang="tr-TR"/>
          </a:p>
        </p:txBody>
      </p:sp>
      <p:sp>
        <p:nvSpPr>
          <p:cNvPr id="5" name="Metin kutusu 4">
            <a:extLst>
              <a:ext uri="{FF2B5EF4-FFF2-40B4-BE49-F238E27FC236}">
                <a16:creationId xmlns:a16="http://schemas.microsoft.com/office/drawing/2014/main" id="{5A8B547E-8439-471F-9538-9BC3E6C13C20}"/>
              </a:ext>
            </a:extLst>
          </p:cNvPr>
          <p:cNvSpPr txBox="1"/>
          <p:nvPr/>
        </p:nvSpPr>
        <p:spPr>
          <a:xfrm>
            <a:off x="398443" y="1619508"/>
            <a:ext cx="3453478" cy="2308324"/>
          </a:xfrm>
          <a:prstGeom prst="rect">
            <a:avLst/>
          </a:prstGeom>
          <a:noFill/>
        </p:spPr>
        <p:txBody>
          <a:bodyPr wrap="square" rtlCol="0">
            <a:spAutoFit/>
          </a:bodyPr>
          <a:lstStyle/>
          <a:p>
            <a:r>
              <a:rPr lang="tr-TR" b="1" dirty="0">
                <a:latin typeface="Arial" panose="020B0604020202020204" pitchFamily="34" charset="0"/>
                <a:cs typeface="Arial" panose="020B0604020202020204" pitchFamily="34" charset="0"/>
              </a:rPr>
              <a:t>Kûfe valisi kuvvet toplamaya ve Kerbelâ’ya göndermeye devam eder.  </a:t>
            </a:r>
          </a:p>
          <a:p>
            <a:r>
              <a:rPr lang="tr-TR" b="1" dirty="0">
                <a:latin typeface="Arial" panose="020B0604020202020204" pitchFamily="34" charset="0"/>
                <a:cs typeface="Arial" panose="020B0604020202020204" pitchFamily="34" charset="0"/>
              </a:rPr>
              <a:t>Bu kadar küçük bir kafilenin etrafındaki kuşatmaya gönderilen asker sayısı on bini geçer. </a:t>
            </a:r>
          </a:p>
          <a:p>
            <a:endParaRPr lang="tr-TR" dirty="0"/>
          </a:p>
        </p:txBody>
      </p:sp>
      <p:sp>
        <p:nvSpPr>
          <p:cNvPr id="3" name="Metin kutusu 2">
            <a:extLst>
              <a:ext uri="{FF2B5EF4-FFF2-40B4-BE49-F238E27FC236}">
                <a16:creationId xmlns:a16="http://schemas.microsoft.com/office/drawing/2014/main" id="{5C388489-75C5-493E-8E80-B7908596E475}"/>
              </a:ext>
            </a:extLst>
          </p:cNvPr>
          <p:cNvSpPr txBox="1"/>
          <p:nvPr/>
        </p:nvSpPr>
        <p:spPr>
          <a:xfrm>
            <a:off x="997889" y="4293096"/>
            <a:ext cx="2061943" cy="369332"/>
          </a:xfrm>
          <a:prstGeom prst="rect">
            <a:avLst/>
          </a:prstGeom>
          <a:noFill/>
        </p:spPr>
        <p:txBody>
          <a:bodyPr wrap="square" rtlCol="0">
            <a:spAutoFit/>
          </a:bodyPr>
          <a:lstStyle/>
          <a:p>
            <a:r>
              <a:rPr lang="tr-TR" dirty="0"/>
              <a:t>13.Ağustos.2021</a:t>
            </a:r>
            <a:endParaRPr lang="en-US" dirty="0"/>
          </a:p>
        </p:txBody>
      </p:sp>
    </p:spTree>
    <p:extLst>
      <p:ext uri="{BB962C8B-B14F-4D97-AF65-F5344CB8AC3E}">
        <p14:creationId xmlns:p14="http://schemas.microsoft.com/office/powerpoint/2010/main" val="442086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1036</TotalTime>
  <Words>890</Words>
  <Application>Microsoft Office PowerPoint</Application>
  <PresentationFormat>Ekran Gösterisi (4:3)</PresentationFormat>
  <Paragraphs>155</Paragraphs>
  <Slides>23</Slides>
  <Notes>12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Arial</vt:lpstr>
      <vt:lpstr>Arial Black</vt:lpstr>
      <vt:lpstr>Calibri</vt:lpstr>
      <vt:lpstr>Candara</vt:lpstr>
      <vt:lpstr>Symbol</vt:lpstr>
      <vt:lpstr>Dalga Biçimi</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lpstr>KERBELA GÜNLÜĞÜ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KERBELA GÜNLÜĞÜ</dc:title>
  <dc:creator>Dogan Bermek</dc:creator>
  <cp:lastModifiedBy>Dogan Bermek</cp:lastModifiedBy>
  <cp:revision>55</cp:revision>
  <dcterms:created xsi:type="dcterms:W3CDTF">2016-10-07T12:39:41Z</dcterms:created>
  <dcterms:modified xsi:type="dcterms:W3CDTF">2021-08-09T08:00:16Z</dcterms:modified>
</cp:coreProperties>
</file>